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2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4"/>
  </p:notesMasterIdLst>
  <p:sldIdLst>
    <p:sldId id="257" r:id="rId5"/>
    <p:sldId id="303" r:id="rId6"/>
    <p:sldId id="339" r:id="rId7"/>
    <p:sldId id="304" r:id="rId8"/>
    <p:sldId id="323" r:id="rId9"/>
    <p:sldId id="340" r:id="rId10"/>
    <p:sldId id="324" r:id="rId11"/>
    <p:sldId id="325" r:id="rId12"/>
    <p:sldId id="328" r:id="rId13"/>
    <p:sldId id="329"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7" r:id="rId27"/>
    <p:sldId id="354" r:id="rId28"/>
    <p:sldId id="355" r:id="rId29"/>
    <p:sldId id="356" r:id="rId30"/>
    <p:sldId id="320" r:id="rId31"/>
    <p:sldId id="321" r:id="rId32"/>
    <p:sldId id="33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19" autoAdjust="0"/>
  </p:normalViewPr>
  <p:slideViewPr>
    <p:cSldViewPr snapToGrid="0">
      <p:cViewPr varScale="1">
        <p:scale>
          <a:sx n="73" d="100"/>
          <a:sy n="73" d="100"/>
        </p:scale>
        <p:origin x="62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7EB7C-91E7-4270-939E-8816E57A7EB7}" type="datetimeFigureOut">
              <a:rPr lang="en-US" smtClean="0"/>
              <a:t>7/2/2020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522DB5-0692-4C11-8644-7417D2F309F2}" type="slidenum">
              <a:rPr lang="en-US" smtClean="0"/>
              <a:t>‹#›</a:t>
            </a:fld>
            <a:endParaRPr lang="en-US"/>
          </a:p>
        </p:txBody>
      </p:sp>
    </p:spTree>
    <p:extLst>
      <p:ext uri="{BB962C8B-B14F-4D97-AF65-F5344CB8AC3E}">
        <p14:creationId xmlns:p14="http://schemas.microsoft.com/office/powerpoint/2010/main" val="2190596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quora.com/topic/TensorFlow-software-library" TargetMode="External"/><Relationship Id="rId2" Type="http://schemas.openxmlformats.org/officeDocument/2006/relationships/hyperlink" Target="https://www.tensorflow.org/tutorials/" TargetMode="External"/><Relationship Id="rId1" Type="http://schemas.openxmlformats.org/officeDocument/2006/relationships/slideLayout" Target="../slideLayouts/slideLayout2.xml"/><Relationship Id="rId6" Type="http://schemas.openxmlformats.org/officeDocument/2006/relationships/hyperlink" Target="https://www.tensorflow.org/dev-summit/" TargetMode="External"/><Relationship Id="rId5" Type="http://schemas.openxmlformats.org/officeDocument/2006/relationships/hyperlink" Target="https://www.slideshare.net/enakai/your-first-tensorflow-programming-with-jupyter" TargetMode="External"/><Relationship Id="rId4" Type="http://schemas.openxmlformats.org/officeDocument/2006/relationships/hyperlink" Target="https://developers.google.com/machine-learning/crash-course/first-steps-with-tensorflow/video-lectur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7" name="Title 1">
            <a:extLst>
              <a:ext uri="{FF2B5EF4-FFF2-40B4-BE49-F238E27FC236}">
                <a16:creationId xmlns:a16="http://schemas.microsoft.com/office/drawing/2014/main" id="{5D30B63D-5975-48F2-BB3C-DD406F38047D}"/>
              </a:ext>
            </a:extLst>
          </p:cNvPr>
          <p:cNvSpPr>
            <a:spLocks noGrp="1"/>
          </p:cNvSpPr>
          <p:nvPr>
            <p:ph type="ctrTitle"/>
          </p:nvPr>
        </p:nvSpPr>
        <p:spPr>
          <a:xfrm>
            <a:off x="5441328" y="1"/>
            <a:ext cx="6253163" cy="2966131"/>
          </a:xfrm>
        </p:spPr>
        <p:txBody>
          <a:bodyPr anchor="ctr">
            <a:normAutofit fontScale="90000"/>
          </a:bodyPr>
          <a:lstStyle/>
          <a:p>
            <a:pPr algn="ctr">
              <a:lnSpc>
                <a:spcPct val="150000"/>
              </a:lnSpc>
              <a:spcBef>
                <a:spcPts val="0"/>
              </a:spcBef>
              <a:spcAft>
                <a:spcPts val="600"/>
              </a:spcAft>
            </a:pPr>
            <a:r>
              <a:rPr lang="en-US" sz="3500" dirty="0" err="1" smtClean="0">
                <a:latin typeface="Arial" panose="020B0604020202020204" pitchFamily="34" charset="0"/>
                <a:cs typeface="Arial" panose="020B0604020202020204" pitchFamily="34" charset="0"/>
              </a:rPr>
              <a:t>Trí</a:t>
            </a:r>
            <a:r>
              <a:rPr lang="en-US" sz="3500" dirty="0" smtClean="0">
                <a:latin typeface="Arial" panose="020B0604020202020204" pitchFamily="34" charset="0"/>
                <a:cs typeface="Arial" panose="020B0604020202020204" pitchFamily="34" charset="0"/>
              </a:rPr>
              <a:t> </a:t>
            </a:r>
            <a:r>
              <a:rPr lang="en-US" sz="3500" dirty="0" err="1" smtClean="0">
                <a:latin typeface="Arial" panose="020B0604020202020204" pitchFamily="34" charset="0"/>
                <a:cs typeface="Arial" panose="020B0604020202020204" pitchFamily="34" charset="0"/>
              </a:rPr>
              <a:t>tuệ</a:t>
            </a:r>
            <a:r>
              <a:rPr lang="en-US" sz="3500" dirty="0" smtClean="0">
                <a:latin typeface="Arial" panose="020B0604020202020204" pitchFamily="34" charset="0"/>
                <a:cs typeface="Arial" panose="020B0604020202020204" pitchFamily="34" charset="0"/>
              </a:rPr>
              <a:t> </a:t>
            </a:r>
            <a:r>
              <a:rPr lang="en-US" sz="3500" dirty="0" err="1" smtClean="0">
                <a:latin typeface="Arial" panose="020B0604020202020204" pitchFamily="34" charset="0"/>
                <a:cs typeface="Arial" panose="020B0604020202020204" pitchFamily="34" charset="0"/>
              </a:rPr>
              <a:t>nhân</a:t>
            </a:r>
            <a:r>
              <a:rPr lang="en-US" sz="3500" dirty="0" smtClean="0">
                <a:latin typeface="Arial" panose="020B0604020202020204" pitchFamily="34" charset="0"/>
                <a:cs typeface="Arial" panose="020B0604020202020204" pitchFamily="34" charset="0"/>
              </a:rPr>
              <a:t> </a:t>
            </a:r>
            <a:r>
              <a:rPr lang="en-US" sz="3500" dirty="0" err="1" smtClean="0">
                <a:latin typeface="Arial" panose="020B0604020202020204" pitchFamily="34" charset="0"/>
                <a:cs typeface="Arial" panose="020B0604020202020204" pitchFamily="34" charset="0"/>
              </a:rPr>
              <a:t>tạo</a:t>
            </a:r>
            <a:r>
              <a:rPr lang="en-US" sz="4800" dirty="0">
                <a:latin typeface="Arial" panose="020B0604020202020204" pitchFamily="34" charset="0"/>
                <a:cs typeface="Arial" panose="020B0604020202020204" pitchFamily="34" charset="0"/>
              </a:rPr>
              <a:t/>
            </a:r>
            <a:br>
              <a:rPr lang="en-US" sz="4800" dirty="0">
                <a:latin typeface="Arial" panose="020B0604020202020204" pitchFamily="34" charset="0"/>
                <a:cs typeface="Arial" panose="020B0604020202020204" pitchFamily="34" charset="0"/>
              </a:rPr>
            </a:br>
            <a:r>
              <a:rPr lang="en-US" sz="4800" b="1" dirty="0" err="1" smtClean="0">
                <a:solidFill>
                  <a:srgbClr val="0070C0"/>
                </a:solidFill>
                <a:latin typeface="Arial" panose="020B0604020202020204" pitchFamily="34" charset="0"/>
                <a:cs typeface="Arial" panose="020B0604020202020204" pitchFamily="34" charset="0"/>
              </a:rPr>
              <a:t>Tìm</a:t>
            </a:r>
            <a:r>
              <a:rPr lang="en-US" sz="4800" b="1" dirty="0" smtClean="0">
                <a:solidFill>
                  <a:srgbClr val="0070C0"/>
                </a:solidFill>
                <a:latin typeface="Arial" panose="020B0604020202020204" pitchFamily="34" charset="0"/>
                <a:cs typeface="Arial" panose="020B0604020202020204" pitchFamily="34" charset="0"/>
              </a:rPr>
              <a:t> </a:t>
            </a:r>
            <a:r>
              <a:rPr lang="en-US" sz="4800" b="1" dirty="0" err="1" smtClean="0">
                <a:solidFill>
                  <a:srgbClr val="0070C0"/>
                </a:solidFill>
                <a:latin typeface="Arial" panose="020B0604020202020204" pitchFamily="34" charset="0"/>
                <a:cs typeface="Arial" panose="020B0604020202020204" pitchFamily="34" charset="0"/>
              </a:rPr>
              <a:t>hiểu</a:t>
            </a:r>
            <a:r>
              <a:rPr lang="en-US" sz="4800" b="1" dirty="0" smtClean="0">
                <a:solidFill>
                  <a:srgbClr val="0070C0"/>
                </a:solidFill>
                <a:latin typeface="Arial" panose="020B0604020202020204" pitchFamily="34" charset="0"/>
                <a:cs typeface="Arial" panose="020B0604020202020204" pitchFamily="34" charset="0"/>
              </a:rPr>
              <a:t> </a:t>
            </a:r>
            <a:r>
              <a:rPr lang="en-US" sz="4800" b="1" dirty="0" err="1" smtClean="0">
                <a:solidFill>
                  <a:srgbClr val="0070C0"/>
                </a:solidFill>
                <a:latin typeface="Arial" panose="020B0604020202020204" pitchFamily="34" charset="0"/>
                <a:cs typeface="Arial" panose="020B0604020202020204" pitchFamily="34" charset="0"/>
              </a:rPr>
              <a:t>về</a:t>
            </a:r>
            <a:r>
              <a:rPr lang="en-US" sz="4800" b="1" dirty="0" smtClean="0">
                <a:solidFill>
                  <a:srgbClr val="0070C0"/>
                </a:solidFill>
                <a:latin typeface="Arial" panose="020B0604020202020204" pitchFamily="34" charset="0"/>
                <a:cs typeface="Arial" panose="020B0604020202020204" pitchFamily="34" charset="0"/>
              </a:rPr>
              <a:t> </a:t>
            </a:r>
            <a:r>
              <a:rPr lang="en-US" sz="4800" b="1" dirty="0" err="1" smtClean="0">
                <a:solidFill>
                  <a:srgbClr val="0070C0"/>
                </a:solidFill>
                <a:latin typeface="Arial" panose="020B0604020202020204" pitchFamily="34" charset="0"/>
                <a:cs typeface="Arial" panose="020B0604020202020204" pitchFamily="34" charset="0"/>
              </a:rPr>
              <a:t>TensorFlow</a:t>
            </a:r>
            <a:r>
              <a:rPr lang="en-US" sz="4800" dirty="0">
                <a:latin typeface="Arial" panose="020B0604020202020204" pitchFamily="34" charset="0"/>
                <a:cs typeface="Arial" panose="020B0604020202020204" pitchFamily="34" charset="0"/>
              </a:rPr>
              <a:t/>
            </a:r>
            <a:br>
              <a:rPr lang="en-US" sz="4800" dirty="0">
                <a:latin typeface="Arial" panose="020B0604020202020204" pitchFamily="34" charset="0"/>
                <a:cs typeface="Arial" panose="020B0604020202020204" pitchFamily="34" charset="0"/>
              </a:rPr>
            </a:br>
            <a:r>
              <a:rPr lang="en-US" sz="3000" dirty="0" smtClean="0">
                <a:latin typeface="Arial" panose="020B0604020202020204" pitchFamily="34" charset="0"/>
                <a:cs typeface="Arial" panose="020B0604020202020204" pitchFamily="34" charset="0"/>
              </a:rPr>
              <a:t>CS106.K21</a:t>
            </a:r>
            <a:endParaRPr lang="en-US" sz="3000" dirty="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FB6255-297E-4A74-B008-FAC27D0817A1}"/>
              </a:ext>
            </a:extLst>
          </p:cNvPr>
          <p:cNvSpPr txBox="1"/>
          <p:nvPr/>
        </p:nvSpPr>
        <p:spPr>
          <a:xfrm>
            <a:off x="5194359" y="2847703"/>
            <a:ext cx="6747103" cy="3808735"/>
          </a:xfrm>
          <a:prstGeom prst="rect">
            <a:avLst/>
          </a:prstGeom>
          <a:noFill/>
        </p:spPr>
        <p:txBody>
          <a:bodyPr wrap="none" rtlCol="0">
            <a:spAutoFit/>
          </a:bodyPr>
          <a:lstStyle/>
          <a:p>
            <a:pPr>
              <a:lnSpc>
                <a:spcPct val="150000"/>
              </a:lnSpc>
            </a:pPr>
            <a:r>
              <a:rPr lang="en-US" sz="2300" dirty="0" smtClean="0">
                <a:latin typeface="Arial" panose="020B0604020202020204" pitchFamily="34" charset="0"/>
                <a:cs typeface="Arial" panose="020B0604020202020204" pitchFamily="34" charset="0"/>
              </a:rPr>
              <a:t>GVHD:	</a:t>
            </a:r>
            <a:r>
              <a:rPr lang="en-US" sz="2300" dirty="0" err="1" smtClean="0">
                <a:latin typeface="Arial" panose="020B0604020202020204" pitchFamily="34" charset="0"/>
                <a:cs typeface="Arial" panose="020B0604020202020204" pitchFamily="34" charset="0"/>
              </a:rPr>
              <a:t>ThS</a:t>
            </a:r>
            <a:r>
              <a:rPr lang="en-US" sz="2300" dirty="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Nguyễn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Đình</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Hiển</a:t>
            </a:r>
            <a:endParaRPr lang="en-US" sz="2300" dirty="0">
              <a:latin typeface="Arial" panose="020B0604020202020204" pitchFamily="34" charset="0"/>
              <a:cs typeface="Arial" panose="020B0604020202020204" pitchFamily="34" charset="0"/>
            </a:endParaRPr>
          </a:p>
          <a:p>
            <a:pPr>
              <a:lnSpc>
                <a:spcPct val="150000"/>
              </a:lnSpc>
            </a:pPr>
            <a:r>
              <a:rPr lang="en-US" sz="2300" dirty="0" smtClean="0">
                <a:latin typeface="Arial" panose="020B0604020202020204" pitchFamily="34" charset="0"/>
                <a:cs typeface="Arial" panose="020B0604020202020204" pitchFamily="34" charset="0"/>
              </a:rPr>
              <a:t>SV </a:t>
            </a:r>
            <a:r>
              <a:rPr lang="en-US" sz="2300" dirty="0" err="1" smtClean="0">
                <a:latin typeface="Arial" panose="020B0604020202020204" pitchFamily="34" charset="0"/>
                <a:cs typeface="Arial" panose="020B0604020202020204" pitchFamily="34" charset="0"/>
              </a:rPr>
              <a:t>thực</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hiện</a:t>
            </a:r>
            <a:r>
              <a:rPr lang="en-US" sz="2300" dirty="0" smtClean="0">
                <a:latin typeface="Arial" panose="020B0604020202020204" pitchFamily="34" charset="0"/>
                <a:cs typeface="Arial" panose="020B0604020202020204" pitchFamily="34" charset="0"/>
              </a:rPr>
              <a:t> : - </a:t>
            </a:r>
            <a:r>
              <a:rPr lang="en-US" sz="2300" dirty="0" err="1" smtClean="0">
                <a:latin typeface="Arial" panose="020B0604020202020204" pitchFamily="34" charset="0"/>
                <a:cs typeface="Arial" panose="020B0604020202020204" pitchFamily="34" charset="0"/>
              </a:rPr>
              <a:t>Đỗ</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Hoàng</a:t>
            </a:r>
            <a:r>
              <a:rPr lang="en-US" sz="2300" dirty="0" smtClean="0">
                <a:latin typeface="Arial" panose="020B0604020202020204" pitchFamily="34" charset="0"/>
                <a:cs typeface="Arial" panose="020B0604020202020204" pitchFamily="34" charset="0"/>
              </a:rPr>
              <a:t> Trung </a:t>
            </a:r>
            <a:r>
              <a:rPr lang="en-US" sz="2300" dirty="0" err="1" smtClean="0">
                <a:latin typeface="Arial" panose="020B0604020202020204" pitchFamily="34" charset="0"/>
                <a:cs typeface="Arial" panose="020B0604020202020204" pitchFamily="34" charset="0"/>
              </a:rPr>
              <a:t>Đức</a:t>
            </a:r>
            <a:r>
              <a:rPr lang="en-US" sz="2300" dirty="0" smtClean="0">
                <a:latin typeface="Arial" panose="020B0604020202020204" pitchFamily="34" charset="0"/>
                <a:cs typeface="Arial" panose="020B0604020202020204" pitchFamily="34" charset="0"/>
              </a:rPr>
              <a:t> - 16520229</a:t>
            </a:r>
          </a:p>
          <a:p>
            <a:pPr>
              <a:lnSpc>
                <a:spcPct val="150000"/>
              </a:lnSpc>
            </a:pPr>
            <a:r>
              <a:rPr lang="en-US" sz="2300" dirty="0">
                <a:latin typeface="Arial" panose="020B0604020202020204" pitchFamily="34" charset="0"/>
                <a:cs typeface="Arial" panose="020B0604020202020204" pitchFamily="34" charset="0"/>
              </a:rPr>
              <a:t>	</a:t>
            </a:r>
            <a:r>
              <a:rPr lang="en-US" sz="2300" dirty="0" smtClean="0">
                <a:latin typeface="Arial" panose="020B0604020202020204" pitchFamily="34" charset="0"/>
                <a:cs typeface="Arial" panose="020B0604020202020204" pitchFamily="34" charset="0"/>
              </a:rPr>
              <a:t>	 - </a:t>
            </a:r>
            <a:r>
              <a:rPr lang="en-US" sz="2300" dirty="0" err="1" smtClean="0">
                <a:latin typeface="Arial" panose="020B0604020202020204" pitchFamily="34" charset="0"/>
                <a:cs typeface="Arial" panose="020B0604020202020204" pitchFamily="34" charset="0"/>
              </a:rPr>
              <a:t>Kiên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Tiến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Dũng</a:t>
            </a:r>
            <a:r>
              <a:rPr lang="en-US" sz="2300" dirty="0" smtClean="0">
                <a:latin typeface="Arial" panose="020B0604020202020204" pitchFamily="34" charset="0"/>
                <a:cs typeface="Arial" panose="020B0604020202020204" pitchFamily="34" charset="0"/>
              </a:rPr>
              <a:t> - </a:t>
            </a:r>
            <a:r>
              <a:rPr lang="en-US" sz="2300" dirty="0" smtClean="0">
                <a:latin typeface="Arial" panose="020B0604020202020204" pitchFamily="34" charset="0"/>
                <a:cs typeface="Arial" panose="020B0604020202020204" pitchFamily="34" charset="0"/>
              </a:rPr>
              <a:t>17520374</a:t>
            </a:r>
            <a:endParaRPr lang="en-US" sz="2300" dirty="0" smtClean="0">
              <a:latin typeface="Arial" panose="020B0604020202020204" pitchFamily="34" charset="0"/>
              <a:cs typeface="Arial" panose="020B0604020202020204" pitchFamily="34" charset="0"/>
            </a:endParaRPr>
          </a:p>
          <a:p>
            <a:pPr>
              <a:lnSpc>
                <a:spcPct val="150000"/>
              </a:lnSpc>
            </a:pPr>
            <a:r>
              <a:rPr lang="en-US" sz="2300" dirty="0">
                <a:latin typeface="Arial" panose="020B0604020202020204" pitchFamily="34" charset="0"/>
                <a:cs typeface="Arial" panose="020B0604020202020204" pitchFamily="34" charset="0"/>
              </a:rPr>
              <a:t>	</a:t>
            </a:r>
            <a:r>
              <a:rPr lang="en-US" sz="2300" dirty="0" smtClean="0">
                <a:latin typeface="Arial" panose="020B0604020202020204" pitchFamily="34" charset="0"/>
                <a:cs typeface="Arial" panose="020B0604020202020204" pitchFamily="34" charset="0"/>
              </a:rPr>
              <a:t>	 - </a:t>
            </a:r>
            <a:r>
              <a:rPr lang="en-US" sz="2300" dirty="0" err="1" smtClean="0">
                <a:latin typeface="Arial" panose="020B0604020202020204" pitchFamily="34" charset="0"/>
                <a:cs typeface="Arial" panose="020B0604020202020204" pitchFamily="34" charset="0"/>
              </a:rPr>
              <a:t>Nguyễn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Thanh</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Nghĩa</a:t>
            </a:r>
            <a:r>
              <a:rPr lang="en-US" sz="2300" smtClean="0">
                <a:latin typeface="Arial" panose="020B0604020202020204" pitchFamily="34" charset="0"/>
                <a:cs typeface="Arial" panose="020B0604020202020204" pitchFamily="34" charset="0"/>
              </a:rPr>
              <a:t> </a:t>
            </a:r>
            <a:r>
              <a:rPr lang="en-US" sz="2300" smtClean="0">
                <a:latin typeface="Arial" panose="020B0604020202020204" pitchFamily="34" charset="0"/>
                <a:cs typeface="Arial" panose="020B0604020202020204" pitchFamily="34" charset="0"/>
              </a:rPr>
              <a:t>- 18521148</a:t>
            </a:r>
            <a:endParaRPr lang="en-US" sz="2300" dirty="0" smtClean="0">
              <a:latin typeface="Arial" panose="020B0604020202020204" pitchFamily="34" charset="0"/>
              <a:cs typeface="Arial" panose="020B0604020202020204" pitchFamily="34" charset="0"/>
            </a:endParaRPr>
          </a:p>
          <a:p>
            <a:pPr>
              <a:lnSpc>
                <a:spcPct val="150000"/>
              </a:lnSpc>
            </a:pPr>
            <a:r>
              <a:rPr lang="en-US" sz="2300" dirty="0">
                <a:latin typeface="Arial" panose="020B0604020202020204" pitchFamily="34" charset="0"/>
                <a:cs typeface="Arial" panose="020B0604020202020204" pitchFamily="34" charset="0"/>
              </a:rPr>
              <a:t>	</a:t>
            </a:r>
            <a:r>
              <a:rPr lang="en-US" sz="2300" dirty="0" smtClean="0">
                <a:latin typeface="Arial" panose="020B0604020202020204" pitchFamily="34" charset="0"/>
                <a:cs typeface="Arial" panose="020B0604020202020204" pitchFamily="34" charset="0"/>
              </a:rPr>
              <a:t>	 - </a:t>
            </a:r>
            <a:r>
              <a:rPr lang="en-US" sz="2300" dirty="0" err="1" smtClean="0">
                <a:latin typeface="Arial" panose="020B0604020202020204" pitchFamily="34" charset="0"/>
                <a:cs typeface="Arial" panose="020B0604020202020204" pitchFamily="34" charset="0"/>
              </a:rPr>
              <a:t>Lê</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Quang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Thắng</a:t>
            </a:r>
            <a:r>
              <a:rPr lang="en-US" sz="2300" dirty="0" smtClean="0">
                <a:latin typeface="Arial" panose="020B0604020202020204" pitchFamily="34" charset="0"/>
                <a:cs typeface="Arial" panose="020B0604020202020204" pitchFamily="34" charset="0"/>
              </a:rPr>
              <a:t> - </a:t>
            </a:r>
            <a:r>
              <a:rPr lang="en-US" sz="2300" dirty="0" smtClean="0">
                <a:latin typeface="Arial" panose="020B0604020202020204" pitchFamily="34" charset="0"/>
                <a:cs typeface="Arial" panose="020B0604020202020204" pitchFamily="34" charset="0"/>
              </a:rPr>
              <a:t>16521099</a:t>
            </a:r>
            <a:endParaRPr lang="en-US" sz="2300" dirty="0" smtClean="0">
              <a:latin typeface="Arial" panose="020B0604020202020204" pitchFamily="34" charset="0"/>
              <a:cs typeface="Arial" panose="020B0604020202020204" pitchFamily="34" charset="0"/>
            </a:endParaRPr>
          </a:p>
          <a:p>
            <a:pPr>
              <a:lnSpc>
                <a:spcPct val="150000"/>
              </a:lnSpc>
            </a:pPr>
            <a:r>
              <a:rPr lang="en-US" sz="2300" dirty="0">
                <a:latin typeface="Arial" panose="020B0604020202020204" pitchFamily="34" charset="0"/>
                <a:cs typeface="Arial" panose="020B0604020202020204" pitchFamily="34" charset="0"/>
              </a:rPr>
              <a:t>	</a:t>
            </a:r>
            <a:r>
              <a:rPr lang="en-US" sz="2300" dirty="0" smtClean="0">
                <a:latin typeface="Arial" panose="020B0604020202020204" pitchFamily="34" charset="0"/>
                <a:cs typeface="Arial" panose="020B0604020202020204" pitchFamily="34" charset="0"/>
              </a:rPr>
              <a:t>	 - </a:t>
            </a:r>
            <a:r>
              <a:rPr lang="en-US" sz="2300" dirty="0" err="1" smtClean="0">
                <a:latin typeface="Arial" panose="020B0604020202020204" pitchFamily="34" charset="0"/>
                <a:cs typeface="Arial" panose="020B0604020202020204" pitchFamily="34" charset="0"/>
              </a:rPr>
              <a:t>Đoàn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Đăng</a:t>
            </a:r>
            <a:r>
              <a:rPr lang="en-US" sz="2300" dirty="0" smtClean="0">
                <a:latin typeface="Arial" panose="020B0604020202020204" pitchFamily="34" charset="0"/>
                <a:cs typeface="Arial" panose="020B0604020202020204" pitchFamily="34" charset="0"/>
              </a:rPr>
              <a:t> Trung - </a:t>
            </a:r>
            <a:r>
              <a:rPr lang="en-US" sz="2300" dirty="0" smtClean="0">
                <a:latin typeface="Arial" panose="020B0604020202020204" pitchFamily="34" charset="0"/>
                <a:cs typeface="Arial" panose="020B0604020202020204" pitchFamily="34" charset="0"/>
              </a:rPr>
              <a:t>16521542</a:t>
            </a:r>
            <a:endParaRPr lang="en-US" sz="2300" dirty="0" smtClean="0">
              <a:latin typeface="Arial" panose="020B0604020202020204" pitchFamily="34" charset="0"/>
              <a:cs typeface="Arial" panose="020B0604020202020204" pitchFamily="34" charset="0"/>
            </a:endParaRPr>
          </a:p>
          <a:p>
            <a:pPr>
              <a:lnSpc>
                <a:spcPct val="150000"/>
              </a:lnSpc>
            </a:pPr>
            <a:endParaRPr lang="en-US"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3737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Tại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sao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r>
              <a:rPr lang="en-US" b="1" dirty="0" smtClean="0">
                <a:latin typeface="Times New Roman" panose="02020603050405020304" pitchFamily="18" charset="0"/>
                <a:cs typeface="Times New Roman" panose="02020603050405020304" pitchFamily="18" charset="0"/>
              </a:rPr>
              <a:t>? </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marL="0" indent="0">
              <a:buNone/>
            </a:pPr>
            <a:r>
              <a:rPr lang="en-US" sz="3000" dirty="0" smtClean="0">
                <a:solidFill>
                  <a:schemeClr val="tx1"/>
                </a:solidFill>
                <a:latin typeface="Times New Roman" panose="02020603050405020304" pitchFamily="18" charset="0"/>
                <a:cs typeface="Times New Roman" panose="02020603050405020304" pitchFamily="18" charset="0"/>
              </a:rPr>
              <a:t>Run Every where</a:t>
            </a:r>
            <a:endParaRPr lang="vi-VN" sz="3000"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10</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849086" y="2015732"/>
            <a:ext cx="5512525"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Chạy trên máy tính để bàn và thiết bị di động như</a:t>
            </a:r>
          </a:p>
          <a:p>
            <a:pPr indent="-228600">
              <a:lnSpc>
                <a:spcPct val="110000"/>
              </a:lnSpc>
              <a:spcAft>
                <a:spcPts val="800"/>
              </a:spcAft>
              <a:buClr>
                <a:schemeClr val="accent1"/>
              </a:buClr>
              <a:buSzPct val="1000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Linux</a:t>
            </a:r>
          </a:p>
          <a:p>
            <a:pPr indent="-228600">
              <a:lnSpc>
                <a:spcPct val="110000"/>
              </a:lnSpc>
              <a:spcAft>
                <a:spcPts val="800"/>
              </a:spcAft>
              <a:buClr>
                <a:schemeClr val="accent1"/>
              </a:buClr>
              <a:buSzPct val="100000"/>
              <a:buFont typeface="Arial" panose="020B0604020202020204" pitchFamily="34" charset="0"/>
              <a:buChar char="•"/>
            </a:pPr>
            <a:r>
              <a:rPr lang="vi-VN" dirty="0" smtClean="0">
                <a:latin typeface="Times New Roman" panose="02020603050405020304" pitchFamily="18" charset="0"/>
                <a:cs typeface="Times New Roman" panose="02020603050405020304" pitchFamily="18" charset="0"/>
              </a:rPr>
              <a:t>Mac</a:t>
            </a:r>
            <a:r>
              <a:rPr lang="en-US" dirty="0" smtClean="0">
                <a:latin typeface="Times New Roman" panose="02020603050405020304" pitchFamily="18" charset="0"/>
                <a:cs typeface="Times New Roman" panose="02020603050405020304" pitchFamily="18" charset="0"/>
              </a:rPr>
              <a:t>OS</a:t>
            </a:r>
            <a:endParaRPr lang="vi-VN" dirty="0">
              <a:latin typeface="Times New Roman" panose="02020603050405020304" pitchFamily="18" charset="0"/>
              <a:cs typeface="Times New Roman" panose="02020603050405020304" pitchFamily="18" charset="0"/>
            </a:endParaRPr>
          </a:p>
          <a:p>
            <a:pPr indent="-228600">
              <a:lnSpc>
                <a:spcPct val="110000"/>
              </a:lnSpc>
              <a:spcAft>
                <a:spcPts val="800"/>
              </a:spcAft>
              <a:buClr>
                <a:schemeClr val="accent1"/>
              </a:buClr>
              <a:buSzPct val="1000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iOS</a:t>
            </a:r>
          </a:p>
          <a:p>
            <a:pPr indent="-228600">
              <a:lnSpc>
                <a:spcPct val="110000"/>
              </a:lnSpc>
              <a:spcAft>
                <a:spcPts val="800"/>
              </a:spcAft>
              <a:buClr>
                <a:schemeClr val="accent1"/>
              </a:buClr>
              <a:buSzPct val="1000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Android</a:t>
            </a:r>
          </a:p>
          <a:p>
            <a:pPr indent="-228600">
              <a:lnSpc>
                <a:spcPct val="110000"/>
              </a:lnSpc>
              <a:spcAft>
                <a:spcPts val="800"/>
              </a:spcAft>
              <a:buClr>
                <a:schemeClr val="accent1"/>
              </a:buClr>
              <a:buSzPct val="1000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Raspberry </a:t>
            </a:r>
            <a:r>
              <a:rPr lang="vi-VN" dirty="0" smtClean="0">
                <a:latin typeface="Times New Roman" panose="02020603050405020304" pitchFamily="18" charset="0"/>
                <a:cs typeface="Times New Roman" panose="02020603050405020304" pitchFamily="18" charset="0"/>
              </a:rPr>
              <a:t>pi</a:t>
            </a:r>
            <a:endParaRPr lang="en-US" dirty="0" smtClean="0">
              <a:latin typeface="Times New Roman" panose="02020603050405020304" pitchFamily="18" charset="0"/>
              <a:cs typeface="Times New Roman" panose="02020603050405020304" pitchFamily="18" charset="0"/>
            </a:endParaRPr>
          </a:p>
          <a:p>
            <a:pPr indent="-228600">
              <a:lnSpc>
                <a:spcPct val="110000"/>
              </a:lnSpc>
              <a:spcAft>
                <a:spcPts val="800"/>
              </a:spcAft>
              <a:buClr>
                <a:schemeClr val="accent1"/>
              </a:buClr>
              <a:buSzPct val="100000"/>
              <a:buFont typeface="Arial" panose="020B0604020202020204" pitchFamily="34" charset="0"/>
              <a:buChar char="•"/>
            </a:pPr>
            <a:r>
              <a:rPr lang="vi-VN" dirty="0" smtClean="0">
                <a:latin typeface="Times New Roman" panose="02020603050405020304" pitchFamily="18" charset="0"/>
                <a:cs typeface="Times New Roman" panose="02020603050405020304" pitchFamily="18" charset="0"/>
              </a:rPr>
              <a:t>Windows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 name="object 9"/>
          <p:cNvSpPr/>
          <p:nvPr/>
        </p:nvSpPr>
        <p:spPr>
          <a:xfrm>
            <a:off x="5074164" y="3118149"/>
            <a:ext cx="1287447" cy="1287447"/>
          </a:xfrm>
          <a:prstGeom prst="rect">
            <a:avLst/>
          </a:prstGeom>
          <a:blipFill>
            <a:blip r:embed="rId2" cstate="print"/>
            <a:stretch>
              <a:fillRect/>
            </a:stretch>
          </a:blipFill>
        </p:spPr>
        <p:txBody>
          <a:bodyPr wrap="square" lIns="0" tIns="0" rIns="0" bIns="0" rtlCol="0"/>
          <a:lstStyle/>
          <a:p>
            <a:endParaRPr/>
          </a:p>
        </p:txBody>
      </p:sp>
      <p:sp>
        <p:nvSpPr>
          <p:cNvPr id="9" name="object 6"/>
          <p:cNvSpPr/>
          <p:nvPr/>
        </p:nvSpPr>
        <p:spPr>
          <a:xfrm>
            <a:off x="7076896" y="2354903"/>
            <a:ext cx="961522" cy="961523"/>
          </a:xfrm>
          <a:prstGeom prst="rect">
            <a:avLst/>
          </a:prstGeom>
          <a:blipFill>
            <a:blip r:embed="rId3" cstate="print"/>
            <a:stretch>
              <a:fillRect/>
            </a:stretch>
          </a:blipFill>
        </p:spPr>
        <p:txBody>
          <a:bodyPr wrap="square" lIns="0" tIns="0" rIns="0" bIns="0" rtlCol="0"/>
          <a:lstStyle/>
          <a:p>
            <a:endParaRPr/>
          </a:p>
        </p:txBody>
      </p:sp>
      <p:sp>
        <p:nvSpPr>
          <p:cNvPr id="10" name="object 8"/>
          <p:cNvSpPr/>
          <p:nvPr/>
        </p:nvSpPr>
        <p:spPr>
          <a:xfrm>
            <a:off x="7631719" y="4230884"/>
            <a:ext cx="813398" cy="813423"/>
          </a:xfrm>
          <a:prstGeom prst="rect">
            <a:avLst/>
          </a:prstGeom>
          <a:blipFill>
            <a:blip r:embed="rId4" cstate="print"/>
            <a:stretch>
              <a:fillRect/>
            </a:stretch>
          </a:blipFill>
        </p:spPr>
        <p:txBody>
          <a:bodyPr wrap="square" lIns="0" tIns="0" rIns="0" bIns="0" rtlCol="0"/>
          <a:lstStyle/>
          <a:p>
            <a:endParaRPr/>
          </a:p>
        </p:txBody>
      </p:sp>
      <p:sp>
        <p:nvSpPr>
          <p:cNvPr id="11" name="object 7"/>
          <p:cNvSpPr/>
          <p:nvPr/>
        </p:nvSpPr>
        <p:spPr>
          <a:xfrm>
            <a:off x="8984070" y="2668286"/>
            <a:ext cx="1352047" cy="899725"/>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2904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Tại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sao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r>
              <a:rPr lang="en-US" b="1" dirty="0" smtClean="0">
                <a:latin typeface="Times New Roman" panose="02020603050405020304" pitchFamily="18" charset="0"/>
                <a:cs typeface="Times New Roman" panose="02020603050405020304" pitchFamily="18" charset="0"/>
              </a:rPr>
              <a:t>? </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marL="0" indent="0">
              <a:buNone/>
            </a:pPr>
            <a:r>
              <a:rPr lang="en-US" sz="3000" dirty="0" err="1" smtClean="0">
                <a:solidFill>
                  <a:schemeClr val="tx1"/>
                </a:solidFill>
                <a:latin typeface="Times New Roman" panose="02020603050405020304" pitchFamily="18" charset="0"/>
                <a:cs typeface="Times New Roman" panose="02020603050405020304" pitchFamily="18" charset="0"/>
              </a:rPr>
              <a:t>Tính</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linh</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hoạt</a:t>
            </a:r>
            <a:endParaRPr lang="vi-VN" sz="3000"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11</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849086" y="2015732"/>
            <a:ext cx="5512525"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API Python </a:t>
            </a:r>
            <a:r>
              <a:rPr lang="vi-VN" sz="2000" dirty="0" smtClean="0">
                <a:latin typeface="Times New Roman" panose="02020603050405020304" pitchFamily="18" charset="0"/>
                <a:cs typeface="Times New Roman" panose="02020603050405020304" pitchFamily="18" charset="0"/>
              </a:rPr>
              <a:t>c</a:t>
            </a:r>
            <a:r>
              <a:rPr lang="en-US" sz="2000" dirty="0" smtClean="0">
                <a:latin typeface="Times New Roman" panose="02020603050405020304" pitchFamily="18" charset="0"/>
                <a:cs typeface="Times New Roman" panose="02020603050405020304" pitchFamily="18" charset="0"/>
              </a:rPr>
              <a:t>ó</a:t>
            </a:r>
            <a:r>
              <a:rPr lang="vi-VN" sz="2000" dirty="0" smtClean="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tính linh hoạt để tạo tất cả các loại tính toán (Bao gồm mọi kiến trúc mạng thần kinh mà chúng ta có thể nghĩ đến</a:t>
            </a:r>
            <a:r>
              <a:rPr lang="vi-VN"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indent="-228600">
              <a:lnSpc>
                <a:spcPct val="110000"/>
              </a:lnSpc>
              <a:spcAft>
                <a:spcPts val="800"/>
              </a:spcAft>
              <a:buClr>
                <a:schemeClr val="accent1"/>
              </a:buClr>
              <a:buSzPct val="10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nSpc>
                <a:spcPct val="110000"/>
              </a:lnSpc>
              <a:spcAft>
                <a:spcPts val="800"/>
              </a:spcAft>
              <a:buClr>
                <a:schemeClr val="accent1"/>
              </a:buClr>
              <a:buSzPct val="100000"/>
              <a:buFont typeface="Arial" panose="020B0604020202020204" pitchFamily="34" charset="0"/>
              <a:buChar char="•"/>
            </a:pPr>
            <a:endParaRPr lang="vi-VN" sz="2000" dirty="0">
              <a:latin typeface="Times New Roman" panose="02020603050405020304" pitchFamily="18" charset="0"/>
              <a:cs typeface="Times New Roman" panose="02020603050405020304" pitchFamily="18" charset="0"/>
            </a:endParaRPr>
          </a:p>
          <a:p>
            <a:pPr indent="-228600">
              <a:lnSpc>
                <a:spcPct val="110000"/>
              </a:lnSpc>
              <a:spcAft>
                <a:spcPts val="800"/>
              </a:spcAft>
              <a:buClr>
                <a:schemeClr val="accent1"/>
              </a:buClr>
              <a:buSzPct val="100000"/>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Bao gồm triển khai C ++ hiệu quả cao cho nhiều hoạt động ML</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2" name="object 7"/>
          <p:cNvSpPr/>
          <p:nvPr/>
        </p:nvSpPr>
        <p:spPr>
          <a:xfrm>
            <a:off x="6769941" y="2470752"/>
            <a:ext cx="1403972" cy="1403947"/>
          </a:xfrm>
          <a:prstGeom prst="rect">
            <a:avLst/>
          </a:prstGeom>
          <a:blipFill>
            <a:blip r:embed="rId2" cstate="print"/>
            <a:stretch>
              <a:fillRect/>
            </a:stretch>
          </a:blipFill>
        </p:spPr>
        <p:txBody>
          <a:bodyPr wrap="square" lIns="0" tIns="0" rIns="0" bIns="0" rtlCol="0"/>
          <a:lstStyle/>
          <a:p>
            <a:endParaRPr/>
          </a:p>
        </p:txBody>
      </p:sp>
      <p:sp>
        <p:nvSpPr>
          <p:cNvPr id="13" name="object 8"/>
          <p:cNvSpPr/>
          <p:nvPr/>
        </p:nvSpPr>
        <p:spPr>
          <a:xfrm>
            <a:off x="9024759" y="3862274"/>
            <a:ext cx="1604071" cy="160407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263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Tại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sao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r>
              <a:rPr lang="en-US" b="1" dirty="0" smtClean="0">
                <a:latin typeface="Times New Roman" panose="02020603050405020304" pitchFamily="18" charset="0"/>
                <a:cs typeface="Times New Roman" panose="02020603050405020304" pitchFamily="18" charset="0"/>
              </a:rPr>
              <a:t>? </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marL="0" indent="0">
              <a:buNone/>
            </a:pPr>
            <a:r>
              <a:rPr lang="en-US" sz="3000" dirty="0" err="1" smtClean="0">
                <a:solidFill>
                  <a:schemeClr val="tx1"/>
                </a:solidFill>
                <a:latin typeface="Times New Roman" panose="02020603050405020304" pitchFamily="18" charset="0"/>
                <a:cs typeface="Times New Roman" panose="02020603050405020304" pitchFamily="18" charset="0"/>
              </a:rPr>
              <a:t>Tính</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toán</a:t>
            </a:r>
            <a:r>
              <a:rPr lang="en-US" sz="3000" dirty="0" smtClean="0">
                <a:solidFill>
                  <a:schemeClr val="tx1"/>
                </a:solidFill>
                <a:latin typeface="Times New Roman" panose="02020603050405020304" pitchFamily="18" charset="0"/>
                <a:cs typeface="Times New Roman" panose="02020603050405020304" pitchFamily="18" charset="0"/>
              </a:rPr>
              <a:t> song </a:t>
            </a:r>
            <a:r>
              <a:rPr lang="en-US" sz="3000" dirty="0" err="1" smtClean="0">
                <a:solidFill>
                  <a:schemeClr val="tx1"/>
                </a:solidFill>
                <a:latin typeface="Times New Roman" panose="02020603050405020304" pitchFamily="18" charset="0"/>
                <a:cs typeface="Times New Roman" panose="02020603050405020304" pitchFamily="18" charset="0"/>
              </a:rPr>
              <a:t>song</a:t>
            </a:r>
            <a:endParaRPr lang="vi-VN" sz="3000"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12</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3226526" y="2472932"/>
            <a:ext cx="5512525" cy="3450613"/>
          </a:xfrm>
          <a:prstGeom prst="rect">
            <a:avLst/>
          </a:prstGeom>
        </p:spPr>
        <p:txBody>
          <a:bodyPr vert="horz" lIns="91440" tIns="45720" rIns="91440" bIns="45720" rtlCol="0" anchor="t">
            <a:normAutofit/>
          </a:bodyPr>
          <a:lstStyle/>
          <a:p>
            <a:pPr indent="-228600" algn="ctr">
              <a:lnSpc>
                <a:spcPct val="110000"/>
              </a:lnSpc>
              <a:spcAft>
                <a:spcPts val="800"/>
              </a:spcAft>
              <a:buClr>
                <a:schemeClr val="accent1"/>
              </a:buClr>
              <a:buSzPct val="10000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Hỗ</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trợ</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tính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toán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tán</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12" name="object 7"/>
          <p:cNvSpPr/>
          <p:nvPr/>
        </p:nvSpPr>
        <p:spPr>
          <a:xfrm>
            <a:off x="5024441" y="3661036"/>
            <a:ext cx="2143120" cy="21431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9570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Tại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sao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r>
              <a:rPr lang="en-US" b="1" dirty="0" smtClean="0">
                <a:latin typeface="Times New Roman" panose="02020603050405020304" pitchFamily="18" charset="0"/>
                <a:cs typeface="Times New Roman" panose="02020603050405020304" pitchFamily="18" charset="0"/>
              </a:rPr>
              <a:t>? </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marL="0" indent="0">
              <a:buNone/>
            </a:pPr>
            <a:r>
              <a:rPr lang="en-US" sz="3000" dirty="0" err="1">
                <a:solidFill>
                  <a:schemeClr val="tx1"/>
                </a:solidFill>
                <a:latin typeface="Times New Roman" panose="02020603050405020304" pitchFamily="18" charset="0"/>
                <a:cs typeface="Times New Roman" panose="02020603050405020304" pitchFamily="18" charset="0"/>
              </a:rPr>
              <a:t>Cộng</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đồng</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lớn</a:t>
            </a:r>
            <a:endParaRPr lang="en-US" sz="3000" dirty="0" smtClean="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13</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849086" y="2472932"/>
            <a:ext cx="5512525"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Một trong những dự án </a:t>
            </a:r>
            <a:r>
              <a:rPr lang="en-US" sz="2400" dirty="0" smtClean="0">
                <a:latin typeface="Times New Roman" panose="02020603050405020304" pitchFamily="18" charset="0"/>
                <a:cs typeface="Times New Roman" panose="02020603050405020304" pitchFamily="18" charset="0"/>
              </a:rPr>
              <a:t>open source </a:t>
            </a:r>
            <a:r>
              <a:rPr lang="vi-VN" sz="2400" dirty="0" smtClean="0">
                <a:latin typeface="Times New Roman" panose="02020603050405020304" pitchFamily="18" charset="0"/>
                <a:cs typeface="Times New Roman" panose="02020603050405020304" pitchFamily="18" charset="0"/>
              </a:rPr>
              <a:t>phổ </a:t>
            </a:r>
            <a:r>
              <a:rPr lang="vi-VN" sz="2400" dirty="0">
                <a:latin typeface="Times New Roman" panose="02020603050405020304" pitchFamily="18" charset="0"/>
                <a:cs typeface="Times New Roman" panose="02020603050405020304" pitchFamily="18" charset="0"/>
              </a:rPr>
              <a:t>biến nhất trên GitHub</a:t>
            </a:r>
          </a:p>
          <a:p>
            <a:pPr indent="-228600">
              <a:lnSpc>
                <a:spcPct val="110000"/>
              </a:lnSpc>
              <a:spcAft>
                <a:spcPts val="800"/>
              </a:spcAft>
              <a:buClr>
                <a:schemeClr val="accent1"/>
              </a:buClr>
              <a:buSzPct val="100000"/>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Nó có một đội ngũ chuyên gia phát triển nhiệt tình và hữu ích</a:t>
            </a:r>
          </a:p>
          <a:p>
            <a:pPr indent="-228600">
              <a:lnSpc>
                <a:spcPct val="110000"/>
              </a:lnSpc>
              <a:spcAft>
                <a:spcPts val="800"/>
              </a:spcAft>
              <a:buClr>
                <a:schemeClr val="accent1"/>
              </a:buClr>
              <a:buSzPct val="100000"/>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Cộng đồng phát triển góp phần cải thiện nó</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8" name="object 7"/>
          <p:cNvSpPr/>
          <p:nvPr/>
        </p:nvSpPr>
        <p:spPr>
          <a:xfrm>
            <a:off x="8112204" y="2743200"/>
            <a:ext cx="2343145" cy="195262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753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Tại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sao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r>
              <a:rPr lang="en-US" b="1" dirty="0" smtClean="0">
                <a:latin typeface="Times New Roman" panose="02020603050405020304" pitchFamily="18" charset="0"/>
                <a:cs typeface="Times New Roman" panose="02020603050405020304" pitchFamily="18" charset="0"/>
              </a:rPr>
              <a:t>? </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marL="0" indent="0">
              <a:buNone/>
            </a:pPr>
            <a:r>
              <a:rPr lang="en-US" sz="3000" dirty="0" err="1" smtClean="0">
                <a:solidFill>
                  <a:schemeClr val="tx1"/>
                </a:solidFill>
                <a:latin typeface="Times New Roman" panose="02020603050405020304" pitchFamily="18" charset="0"/>
                <a:cs typeface="Times New Roman" panose="02020603050405020304" pitchFamily="18" charset="0"/>
              </a:rPr>
              <a:t>Sản</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phẩm</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của</a:t>
            </a:r>
            <a:r>
              <a:rPr lang="en-US" sz="3000" dirty="0" smtClean="0">
                <a:solidFill>
                  <a:schemeClr val="tx1"/>
                </a:solidFill>
                <a:latin typeface="Times New Roman" panose="02020603050405020304" pitchFamily="18" charset="0"/>
                <a:cs typeface="Times New Roman" panose="02020603050405020304" pitchFamily="18" charset="0"/>
              </a:rPr>
              <a:t> Google</a:t>
            </a: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14</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1123575" y="2368429"/>
            <a:ext cx="7027817"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Nó hỗ trợ nhiều dịch vụ quy mô lớn của </a:t>
            </a:r>
            <a:r>
              <a:rPr lang="vi-VN" sz="2600" dirty="0" smtClean="0">
                <a:latin typeface="Times New Roman" panose="02020603050405020304" pitchFamily="18" charset="0"/>
                <a:cs typeface="Times New Roman" panose="02020603050405020304" pitchFamily="18" charset="0"/>
              </a:rPr>
              <a:t>Google</a:t>
            </a:r>
            <a:r>
              <a:rPr lang="en-US" sz="2600" dirty="0" smtClean="0">
                <a:latin typeface="Times New Roman" panose="02020603050405020304" pitchFamily="18" charset="0"/>
                <a:cs typeface="Times New Roman" panose="02020603050405020304" pitchFamily="18" charset="0"/>
              </a:rPr>
              <a:t>:</a:t>
            </a:r>
          </a:p>
          <a:p>
            <a:pPr indent="-228600">
              <a:lnSpc>
                <a:spcPct val="110000"/>
              </a:lnSpc>
              <a:spcAft>
                <a:spcPts val="800"/>
              </a:spcAft>
              <a:buClr>
                <a:schemeClr val="accent1"/>
              </a:buClr>
              <a:buSzPct val="1000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Google </a:t>
            </a:r>
            <a:r>
              <a:rPr lang="en-US" sz="2600" dirty="0">
                <a:latin typeface="Times New Roman" panose="02020603050405020304" pitchFamily="18" charset="0"/>
                <a:cs typeface="Times New Roman" panose="02020603050405020304" pitchFamily="18" charset="0"/>
              </a:rPr>
              <a:t>Cloud Speech</a:t>
            </a:r>
          </a:p>
          <a:p>
            <a:pPr indent="-228600">
              <a:lnSpc>
                <a:spcPct val="110000"/>
              </a:lnSpc>
              <a:spcAft>
                <a:spcPts val="800"/>
              </a:spcAft>
              <a:buClr>
                <a:schemeClr val="accent1"/>
              </a:buClr>
              <a:buSzPct val="100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Google Photos and</a:t>
            </a:r>
          </a:p>
          <a:p>
            <a:pPr indent="-228600">
              <a:lnSpc>
                <a:spcPct val="110000"/>
              </a:lnSpc>
              <a:spcAft>
                <a:spcPts val="800"/>
              </a:spcAft>
              <a:buClr>
                <a:schemeClr val="accent1"/>
              </a:buClr>
              <a:buSzPct val="100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Google Search</a:t>
            </a:r>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7" name="object 8"/>
          <p:cNvSpPr/>
          <p:nvPr/>
        </p:nvSpPr>
        <p:spPr>
          <a:xfrm>
            <a:off x="3971108" y="4509536"/>
            <a:ext cx="1607590" cy="1211994"/>
          </a:xfrm>
          <a:prstGeom prst="rect">
            <a:avLst/>
          </a:prstGeom>
          <a:blipFill>
            <a:blip r:embed="rId2" cstate="print"/>
            <a:stretch>
              <a:fillRect/>
            </a:stretch>
          </a:blipFill>
        </p:spPr>
        <p:txBody>
          <a:bodyPr wrap="square" lIns="0" tIns="0" rIns="0" bIns="0" rtlCol="0"/>
          <a:lstStyle/>
          <a:p>
            <a:endParaRPr/>
          </a:p>
        </p:txBody>
      </p:sp>
      <p:sp>
        <p:nvSpPr>
          <p:cNvPr id="9" name="object 7"/>
          <p:cNvSpPr/>
          <p:nvPr/>
        </p:nvSpPr>
        <p:spPr>
          <a:xfrm>
            <a:off x="6398827" y="3359029"/>
            <a:ext cx="1752565" cy="1150507"/>
          </a:xfrm>
          <a:prstGeom prst="rect">
            <a:avLst/>
          </a:prstGeom>
          <a:blipFill>
            <a:blip r:embed="rId3" cstate="print"/>
            <a:stretch>
              <a:fillRect/>
            </a:stretch>
          </a:blipFill>
        </p:spPr>
        <p:txBody>
          <a:bodyPr wrap="square" lIns="0" tIns="0" rIns="0" bIns="0" rtlCol="0"/>
          <a:lstStyle/>
          <a:p>
            <a:endParaRPr/>
          </a:p>
        </p:txBody>
      </p:sp>
      <p:sp>
        <p:nvSpPr>
          <p:cNvPr id="10" name="object 9"/>
          <p:cNvSpPr/>
          <p:nvPr/>
        </p:nvSpPr>
        <p:spPr>
          <a:xfrm>
            <a:off x="9116877" y="4509536"/>
            <a:ext cx="2391500" cy="130950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417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Tại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sao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r>
              <a:rPr lang="en-US" b="1" dirty="0" smtClean="0">
                <a:latin typeface="Times New Roman" panose="02020603050405020304" pitchFamily="18" charset="0"/>
                <a:cs typeface="Times New Roman" panose="02020603050405020304" pitchFamily="18" charset="0"/>
              </a:rPr>
              <a:t>? </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marL="0" indent="0">
              <a:buNone/>
            </a:pPr>
            <a:r>
              <a:rPr lang="en-US" sz="3000" dirty="0" err="1">
                <a:solidFill>
                  <a:schemeClr val="tx1"/>
                </a:solidFill>
                <a:latin typeface="Times New Roman" panose="02020603050405020304" pitchFamily="18" charset="0"/>
                <a:cs typeface="Times New Roman" panose="02020603050405020304" pitchFamily="18" charset="0"/>
              </a:rPr>
              <a:t>Các</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công</a:t>
            </a:r>
            <a:r>
              <a:rPr lang="en-US" sz="3000" dirty="0">
                <a:solidFill>
                  <a:schemeClr val="tx1"/>
                </a:solidFill>
                <a:latin typeface="Times New Roman" panose="02020603050405020304" pitchFamily="18" charset="0"/>
                <a:cs typeface="Times New Roman" panose="02020603050405020304" pitchFamily="18" charset="0"/>
              </a:rPr>
              <a:t> ty </a:t>
            </a:r>
            <a:r>
              <a:rPr lang="en-US" sz="3000" dirty="0" err="1">
                <a:solidFill>
                  <a:schemeClr val="tx1"/>
                </a:solidFill>
                <a:latin typeface="Times New Roman" panose="02020603050405020304" pitchFamily="18" charset="0"/>
                <a:cs typeface="Times New Roman" panose="02020603050405020304" pitchFamily="18" charset="0"/>
              </a:rPr>
              <a:t>lớn</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sử</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dụng</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Tensorflow</a:t>
            </a:r>
            <a:endParaRPr lang="en-US" sz="3000" dirty="0" smtClean="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15</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1123575" y="2368429"/>
            <a:ext cx="7027817" cy="3450613"/>
          </a:xfrm>
          <a:prstGeom prst="rect">
            <a:avLst/>
          </a:prstGeom>
        </p:spPr>
        <p:txBody>
          <a:bodyPr vert="horz" lIns="91440" tIns="45720" rIns="91440" bIns="45720" rtlCol="0" anchor="t">
            <a:normAutofit fontScale="92500" lnSpcReduction="10000"/>
          </a:bodyPr>
          <a:lstStyle/>
          <a:p>
            <a:pPr indent="-228600">
              <a:lnSpc>
                <a:spcPct val="110000"/>
              </a:lnSpc>
              <a:spcAft>
                <a:spcPts val="800"/>
              </a:spcAft>
              <a:buClr>
                <a:schemeClr val="accent1"/>
              </a:buClr>
              <a:buSzPct val="100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Google</a:t>
            </a:r>
          </a:p>
          <a:p>
            <a:pPr indent="-228600">
              <a:lnSpc>
                <a:spcPct val="110000"/>
              </a:lnSpc>
              <a:spcAft>
                <a:spcPts val="800"/>
              </a:spcAft>
              <a:buClr>
                <a:schemeClr val="accent1"/>
              </a:buClr>
              <a:buSzPct val="1000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OpenAI</a:t>
            </a:r>
            <a:endParaRPr lang="en-US" sz="2600" dirty="0">
              <a:latin typeface="Times New Roman" panose="02020603050405020304" pitchFamily="18" charset="0"/>
              <a:cs typeface="Times New Roman" panose="02020603050405020304" pitchFamily="18" charset="0"/>
            </a:endParaRPr>
          </a:p>
          <a:p>
            <a:pPr indent="-228600">
              <a:lnSpc>
                <a:spcPct val="110000"/>
              </a:lnSpc>
              <a:spcAft>
                <a:spcPts val="800"/>
              </a:spcAft>
              <a:buClr>
                <a:schemeClr val="accent1"/>
              </a:buClr>
              <a:buSzPct val="100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DeepMind</a:t>
            </a:r>
          </a:p>
          <a:p>
            <a:pPr indent="-228600">
              <a:lnSpc>
                <a:spcPct val="110000"/>
              </a:lnSpc>
              <a:spcAft>
                <a:spcPts val="800"/>
              </a:spcAft>
              <a:buClr>
                <a:schemeClr val="accent1"/>
              </a:buClr>
              <a:buSzPct val="100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Uber</a:t>
            </a:r>
          </a:p>
          <a:p>
            <a:pPr indent="-228600">
              <a:lnSpc>
                <a:spcPct val="110000"/>
              </a:lnSpc>
              <a:spcAft>
                <a:spcPts val="800"/>
              </a:spcAft>
              <a:buClr>
                <a:schemeClr val="accent1"/>
              </a:buClr>
              <a:buSzPct val="100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eBay</a:t>
            </a:r>
          </a:p>
          <a:p>
            <a:pPr indent="-228600">
              <a:lnSpc>
                <a:spcPct val="110000"/>
              </a:lnSpc>
              <a:spcAft>
                <a:spcPts val="800"/>
              </a:spcAft>
              <a:buClr>
                <a:schemeClr val="accent1"/>
              </a:buClr>
              <a:buSzPct val="1000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DropBox</a:t>
            </a:r>
            <a:endParaRPr lang="en-US" sz="2600" dirty="0">
              <a:latin typeface="Times New Roman" panose="02020603050405020304" pitchFamily="18" charset="0"/>
              <a:cs typeface="Times New Roman" panose="02020603050405020304" pitchFamily="18" charset="0"/>
            </a:endParaRPr>
          </a:p>
          <a:p>
            <a:pPr indent="-228600">
              <a:lnSpc>
                <a:spcPct val="110000"/>
              </a:lnSpc>
              <a:spcAft>
                <a:spcPts val="800"/>
              </a:spcAft>
              <a:buClr>
                <a:schemeClr val="accent1"/>
              </a:buClr>
              <a:buSzPct val="100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A bunch of startups</a:t>
            </a:r>
            <a:endParaRPr lang="en-US" sz="2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952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Tại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sao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r>
              <a:rPr lang="en-US" b="1" dirty="0" smtClean="0">
                <a:latin typeface="Times New Roman" panose="02020603050405020304" pitchFamily="18" charset="0"/>
                <a:cs typeface="Times New Roman" panose="02020603050405020304" pitchFamily="18" charset="0"/>
              </a:rPr>
              <a:t>? </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marL="0" indent="0">
              <a:buNone/>
            </a:pPr>
            <a:r>
              <a:rPr lang="en-US" sz="3000" dirty="0" err="1" smtClean="0">
                <a:solidFill>
                  <a:schemeClr val="tx1"/>
                </a:solidFill>
                <a:latin typeface="Times New Roman" panose="02020603050405020304" pitchFamily="18" charset="0"/>
                <a:cs typeface="Times New Roman" panose="02020603050405020304" pitchFamily="18" charset="0"/>
              </a:rPr>
              <a:t>Sản</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phẩm</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của</a:t>
            </a:r>
            <a:r>
              <a:rPr lang="en-US" sz="3000" dirty="0" smtClean="0">
                <a:solidFill>
                  <a:schemeClr val="tx1"/>
                </a:solidFill>
                <a:latin typeface="Times New Roman" panose="02020603050405020304" pitchFamily="18" charset="0"/>
                <a:cs typeface="Times New Roman" panose="02020603050405020304" pitchFamily="18" charset="0"/>
              </a:rPr>
              <a:t> Google</a:t>
            </a: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16</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1123575" y="2368429"/>
            <a:ext cx="7027817"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Nó hỗ trợ nhiều dịch vụ quy mô lớn của </a:t>
            </a:r>
            <a:r>
              <a:rPr lang="vi-VN" sz="2600" dirty="0" smtClean="0">
                <a:latin typeface="Times New Roman" panose="02020603050405020304" pitchFamily="18" charset="0"/>
                <a:cs typeface="Times New Roman" panose="02020603050405020304" pitchFamily="18" charset="0"/>
              </a:rPr>
              <a:t>Google</a:t>
            </a:r>
            <a:r>
              <a:rPr lang="en-US" sz="2600" dirty="0" smtClean="0">
                <a:latin typeface="Times New Roman" panose="02020603050405020304" pitchFamily="18" charset="0"/>
                <a:cs typeface="Times New Roman" panose="02020603050405020304" pitchFamily="18" charset="0"/>
              </a:rPr>
              <a:t>:</a:t>
            </a:r>
          </a:p>
          <a:p>
            <a:pPr indent="-228600">
              <a:lnSpc>
                <a:spcPct val="110000"/>
              </a:lnSpc>
              <a:spcAft>
                <a:spcPts val="800"/>
              </a:spcAft>
              <a:buClr>
                <a:schemeClr val="accent1"/>
              </a:buClr>
              <a:buSzPct val="1000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Google </a:t>
            </a:r>
            <a:r>
              <a:rPr lang="en-US" sz="2600" dirty="0">
                <a:latin typeface="Times New Roman" panose="02020603050405020304" pitchFamily="18" charset="0"/>
                <a:cs typeface="Times New Roman" panose="02020603050405020304" pitchFamily="18" charset="0"/>
              </a:rPr>
              <a:t>Cloud Speech</a:t>
            </a:r>
          </a:p>
          <a:p>
            <a:pPr indent="-228600">
              <a:lnSpc>
                <a:spcPct val="110000"/>
              </a:lnSpc>
              <a:spcAft>
                <a:spcPts val="800"/>
              </a:spcAft>
              <a:buClr>
                <a:schemeClr val="accent1"/>
              </a:buClr>
              <a:buSzPct val="100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Google Photos and</a:t>
            </a:r>
          </a:p>
          <a:p>
            <a:pPr indent="-228600">
              <a:lnSpc>
                <a:spcPct val="110000"/>
              </a:lnSpc>
              <a:spcAft>
                <a:spcPts val="800"/>
              </a:spcAft>
              <a:buClr>
                <a:schemeClr val="accent1"/>
              </a:buClr>
              <a:buSzPct val="100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Google Search</a:t>
            </a:r>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7" name="object 8"/>
          <p:cNvSpPr/>
          <p:nvPr/>
        </p:nvSpPr>
        <p:spPr>
          <a:xfrm>
            <a:off x="3971108" y="4509536"/>
            <a:ext cx="1607590" cy="1211994"/>
          </a:xfrm>
          <a:prstGeom prst="rect">
            <a:avLst/>
          </a:prstGeom>
          <a:blipFill>
            <a:blip r:embed="rId2" cstate="print"/>
            <a:stretch>
              <a:fillRect/>
            </a:stretch>
          </a:blipFill>
        </p:spPr>
        <p:txBody>
          <a:bodyPr wrap="square" lIns="0" tIns="0" rIns="0" bIns="0" rtlCol="0"/>
          <a:lstStyle/>
          <a:p>
            <a:endParaRPr/>
          </a:p>
        </p:txBody>
      </p:sp>
      <p:sp>
        <p:nvSpPr>
          <p:cNvPr id="9" name="object 7"/>
          <p:cNvSpPr/>
          <p:nvPr/>
        </p:nvSpPr>
        <p:spPr>
          <a:xfrm>
            <a:off x="6398827" y="3359029"/>
            <a:ext cx="1752565" cy="1150507"/>
          </a:xfrm>
          <a:prstGeom prst="rect">
            <a:avLst/>
          </a:prstGeom>
          <a:blipFill>
            <a:blip r:embed="rId3" cstate="print"/>
            <a:stretch>
              <a:fillRect/>
            </a:stretch>
          </a:blipFill>
        </p:spPr>
        <p:txBody>
          <a:bodyPr wrap="square" lIns="0" tIns="0" rIns="0" bIns="0" rtlCol="0"/>
          <a:lstStyle/>
          <a:p>
            <a:endParaRPr/>
          </a:p>
        </p:txBody>
      </p:sp>
      <p:sp>
        <p:nvSpPr>
          <p:cNvPr id="10" name="object 9"/>
          <p:cNvSpPr/>
          <p:nvPr/>
        </p:nvSpPr>
        <p:spPr>
          <a:xfrm>
            <a:off x="9116877" y="4509536"/>
            <a:ext cx="2391500" cy="130950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6779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dự</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tuyệt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vời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với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fontAlgn="t"/>
            <a:r>
              <a:rPr lang="en-US" sz="3200" dirty="0">
                <a:solidFill>
                  <a:schemeClr val="tx1"/>
                </a:solidFill>
                <a:latin typeface="Times New Roman" panose="02020603050405020304" pitchFamily="18" charset="0"/>
                <a:cs typeface="Times New Roman" panose="02020603050405020304" pitchFamily="18" charset="0"/>
              </a:rPr>
              <a:t>Project1 : Image Classification</a:t>
            </a: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17</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1123575" y="2368429"/>
            <a:ext cx="7027817"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11" name="object 6"/>
          <p:cNvSpPr/>
          <p:nvPr/>
        </p:nvSpPr>
        <p:spPr>
          <a:xfrm>
            <a:off x="2261704" y="1987349"/>
            <a:ext cx="7430935" cy="421277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6425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dự</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tuyệt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vời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với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fontAlgn="t"/>
            <a:r>
              <a:rPr lang="en-US" sz="3200" dirty="0">
                <a:solidFill>
                  <a:schemeClr val="tx1"/>
                </a:solidFill>
                <a:latin typeface="Times New Roman" panose="02020603050405020304" pitchFamily="18" charset="0"/>
                <a:cs typeface="Times New Roman" panose="02020603050405020304" pitchFamily="18" charset="0"/>
              </a:rPr>
              <a:t>Project 2: Object </a:t>
            </a:r>
            <a:r>
              <a:rPr lang="en-US" sz="3200" dirty="0" smtClean="0">
                <a:solidFill>
                  <a:schemeClr val="tx1"/>
                </a:solidFill>
                <a:latin typeface="Times New Roman" panose="02020603050405020304" pitchFamily="18" charset="0"/>
                <a:cs typeface="Times New Roman" panose="02020603050405020304" pitchFamily="18" charset="0"/>
              </a:rPr>
              <a:t>Detection ( </a:t>
            </a:r>
            <a:r>
              <a:rPr lang="en-US" sz="3200" dirty="0" err="1" smtClean="0">
                <a:solidFill>
                  <a:schemeClr val="tx1"/>
                </a:solidFill>
                <a:latin typeface="Times New Roman" panose="02020603050405020304" pitchFamily="18" charset="0"/>
                <a:cs typeface="Times New Roman" panose="02020603050405020304" pitchFamily="18" charset="0"/>
              </a:rPr>
              <a:t>Phát</a:t>
            </a:r>
            <a:r>
              <a:rPr lang="en-US" sz="3200" dirty="0" smtClean="0">
                <a:solidFill>
                  <a:schemeClr val="tx1"/>
                </a:solidFill>
                <a:latin typeface="Times New Roman" panose="02020603050405020304" pitchFamily="18" charset="0"/>
                <a:cs typeface="Times New Roman" panose="02020603050405020304" pitchFamily="18" charset="0"/>
              </a:rPr>
              <a:t> </a:t>
            </a:r>
            <a:r>
              <a:rPr lang="en-US" sz="3200" dirty="0" err="1" smtClean="0">
                <a:solidFill>
                  <a:schemeClr val="tx1"/>
                </a:solidFill>
                <a:latin typeface="Times New Roman" panose="02020603050405020304" pitchFamily="18" charset="0"/>
                <a:cs typeface="Times New Roman" panose="02020603050405020304" pitchFamily="18" charset="0"/>
              </a:rPr>
              <a:t>hiện</a:t>
            </a:r>
            <a:r>
              <a:rPr lang="en-US" sz="3200" dirty="0" smtClean="0">
                <a:solidFill>
                  <a:schemeClr val="tx1"/>
                </a:solidFill>
                <a:latin typeface="Times New Roman" panose="02020603050405020304" pitchFamily="18" charset="0"/>
                <a:cs typeface="Times New Roman" panose="02020603050405020304" pitchFamily="18" charset="0"/>
              </a:rPr>
              <a:t> </a:t>
            </a:r>
            <a:r>
              <a:rPr lang="en-US" sz="3200" dirty="0" err="1" smtClean="0">
                <a:solidFill>
                  <a:schemeClr val="tx1"/>
                </a:solidFill>
                <a:latin typeface="Times New Roman" panose="02020603050405020304" pitchFamily="18" charset="0"/>
                <a:cs typeface="Times New Roman" panose="02020603050405020304" pitchFamily="18" charset="0"/>
              </a:rPr>
              <a:t>đối</a:t>
            </a:r>
            <a:r>
              <a:rPr lang="en-US" sz="3200" dirty="0" smtClean="0">
                <a:solidFill>
                  <a:schemeClr val="tx1"/>
                </a:solidFill>
                <a:latin typeface="Times New Roman" panose="02020603050405020304" pitchFamily="18" charset="0"/>
                <a:cs typeface="Times New Roman" panose="02020603050405020304" pitchFamily="18" charset="0"/>
              </a:rPr>
              <a:t> </a:t>
            </a:r>
            <a:r>
              <a:rPr lang="en-US" sz="3200" dirty="0" err="1" smtClean="0">
                <a:solidFill>
                  <a:schemeClr val="tx1"/>
                </a:solidFill>
                <a:latin typeface="Times New Roman" panose="02020603050405020304" pitchFamily="18" charset="0"/>
                <a:cs typeface="Times New Roman" panose="02020603050405020304" pitchFamily="18" charset="0"/>
              </a:rPr>
              <a:t>tượng</a:t>
            </a:r>
            <a:r>
              <a:rPr lang="en-US" sz="3200" dirty="0" smtClean="0">
                <a:solidFill>
                  <a:schemeClr val="tx1"/>
                </a:solidFill>
                <a:latin typeface="Times New Roman" panose="02020603050405020304" pitchFamily="18" charset="0"/>
                <a:cs typeface="Times New Roman" panose="02020603050405020304" pitchFamily="18" charset="0"/>
              </a:rPr>
              <a:t> )</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18</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1123575" y="2368429"/>
            <a:ext cx="7027817"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7" name="object 6"/>
          <p:cNvSpPr/>
          <p:nvPr/>
        </p:nvSpPr>
        <p:spPr>
          <a:xfrm>
            <a:off x="2842526" y="2057400"/>
            <a:ext cx="5622205" cy="376164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707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dự</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tuyệt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vời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với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fontAlgn="t"/>
            <a:r>
              <a:rPr lang="en-US" sz="3200" dirty="0">
                <a:solidFill>
                  <a:schemeClr val="tx1"/>
                </a:solidFill>
                <a:latin typeface="Times New Roman" panose="02020603050405020304" pitchFamily="18" charset="0"/>
                <a:cs typeface="Times New Roman" panose="02020603050405020304" pitchFamily="18" charset="0"/>
              </a:rPr>
              <a:t>Project 3: Speech </a:t>
            </a:r>
            <a:r>
              <a:rPr lang="en-US" sz="3200" dirty="0" smtClean="0">
                <a:solidFill>
                  <a:schemeClr val="tx1"/>
                </a:solidFill>
                <a:latin typeface="Times New Roman" panose="02020603050405020304" pitchFamily="18" charset="0"/>
                <a:cs typeface="Times New Roman" panose="02020603050405020304" pitchFamily="18" charset="0"/>
              </a:rPr>
              <a:t>recognition ( </a:t>
            </a:r>
            <a:r>
              <a:rPr lang="en-US" sz="3200" dirty="0" err="1" smtClean="0">
                <a:solidFill>
                  <a:schemeClr val="tx1"/>
                </a:solidFill>
                <a:latin typeface="Times New Roman" panose="02020603050405020304" pitchFamily="18" charset="0"/>
                <a:cs typeface="Times New Roman" panose="02020603050405020304" pitchFamily="18" charset="0"/>
              </a:rPr>
              <a:t>Nhận</a:t>
            </a:r>
            <a:r>
              <a:rPr lang="en-US" sz="3200" dirty="0" smtClean="0">
                <a:solidFill>
                  <a:schemeClr val="tx1"/>
                </a:solidFill>
                <a:latin typeface="Times New Roman" panose="02020603050405020304" pitchFamily="18" charset="0"/>
                <a:cs typeface="Times New Roman" panose="02020603050405020304" pitchFamily="18" charset="0"/>
              </a:rPr>
              <a:t> </a:t>
            </a:r>
            <a:r>
              <a:rPr lang="en-US" sz="3200" dirty="0" err="1" smtClean="0">
                <a:solidFill>
                  <a:schemeClr val="tx1"/>
                </a:solidFill>
                <a:latin typeface="Times New Roman" panose="02020603050405020304" pitchFamily="18" charset="0"/>
                <a:cs typeface="Times New Roman" panose="02020603050405020304" pitchFamily="18" charset="0"/>
              </a:rPr>
              <a:t>dạng</a:t>
            </a:r>
            <a:r>
              <a:rPr lang="en-US" sz="3200" dirty="0" smtClean="0">
                <a:solidFill>
                  <a:schemeClr val="tx1"/>
                </a:solidFill>
                <a:latin typeface="Times New Roman" panose="02020603050405020304" pitchFamily="18" charset="0"/>
                <a:cs typeface="Times New Roman" panose="02020603050405020304" pitchFamily="18" charset="0"/>
              </a:rPr>
              <a:t> </a:t>
            </a:r>
            <a:r>
              <a:rPr lang="en-US" sz="3200" dirty="0" err="1" smtClean="0">
                <a:solidFill>
                  <a:schemeClr val="tx1"/>
                </a:solidFill>
                <a:latin typeface="Times New Roman" panose="02020603050405020304" pitchFamily="18" charset="0"/>
                <a:cs typeface="Times New Roman" panose="02020603050405020304" pitchFamily="18" charset="0"/>
              </a:rPr>
              <a:t>giọng</a:t>
            </a:r>
            <a:r>
              <a:rPr lang="en-US" sz="3200" dirty="0" smtClean="0">
                <a:solidFill>
                  <a:schemeClr val="tx1"/>
                </a:solidFill>
                <a:latin typeface="Times New Roman" panose="02020603050405020304" pitchFamily="18" charset="0"/>
                <a:cs typeface="Times New Roman" panose="02020603050405020304" pitchFamily="18" charset="0"/>
              </a:rPr>
              <a:t> </a:t>
            </a:r>
            <a:r>
              <a:rPr lang="en-US" sz="3200" dirty="0" err="1" smtClean="0">
                <a:solidFill>
                  <a:schemeClr val="tx1"/>
                </a:solidFill>
                <a:latin typeface="Times New Roman" panose="02020603050405020304" pitchFamily="18" charset="0"/>
                <a:cs typeface="Times New Roman" panose="02020603050405020304" pitchFamily="18" charset="0"/>
              </a:rPr>
              <a:t>nói</a:t>
            </a:r>
            <a:r>
              <a:rPr lang="en-US" sz="3200" dirty="0" smtClean="0">
                <a:solidFill>
                  <a:schemeClr val="tx1"/>
                </a:solidFill>
                <a:latin typeface="Times New Roman" panose="02020603050405020304" pitchFamily="18" charset="0"/>
                <a:cs typeface="Times New Roman" panose="02020603050405020304" pitchFamily="18" charset="0"/>
              </a:rPr>
              <a:t> )</a:t>
            </a:r>
            <a:endParaRPr lang="en-US" sz="3200" dirty="0">
              <a:solidFill>
                <a:schemeClr val="tx1"/>
              </a:solidFill>
              <a:latin typeface="Times New Roman" panose="02020603050405020304" pitchFamily="18" charset="0"/>
              <a:cs typeface="Times New Roman" panose="02020603050405020304" pitchFamily="18" charset="0"/>
            </a:endParaRPr>
          </a:p>
          <a:p>
            <a:pPr fontAlgn="t"/>
            <a:endParaRPr lang="en-US" sz="3200" dirty="0">
              <a:solidFill>
                <a:schemeClr val="tx1"/>
              </a:solidFill>
              <a:latin typeface="Times New Roman" panose="02020603050405020304" pitchFamily="18" charset="0"/>
              <a:cs typeface="Times New Roman" panose="02020603050405020304" pitchFamily="18" charset="0"/>
            </a:endParaRPr>
          </a:p>
          <a:p>
            <a:pPr fontAlgn="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19</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1123575" y="2368429"/>
            <a:ext cx="7027817"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7" name="object 6"/>
          <p:cNvSpPr/>
          <p:nvPr/>
        </p:nvSpPr>
        <p:spPr>
          <a:xfrm>
            <a:off x="3250330" y="2969149"/>
            <a:ext cx="5177502" cy="316092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30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DA75-E7C9-4CB0-8A8B-82101A049ABE}"/>
              </a:ext>
            </a:extLst>
          </p:cNvPr>
          <p:cNvSpPr>
            <a:spLocks noGrp="1"/>
          </p:cNvSpPr>
          <p:nvPr>
            <p:ph type="title"/>
          </p:nvPr>
        </p:nvSpPr>
        <p:spPr/>
        <p:txBody>
          <a:bodyPr/>
          <a:lstStyle/>
          <a:p>
            <a:r>
              <a:rPr lang="en-US" b="1" dirty="0" err="1">
                <a:solidFill>
                  <a:schemeClr val="tx1"/>
                </a:solidFill>
                <a:latin typeface="Times New Roman" panose="02020603050405020304" pitchFamily="18" charset="0"/>
                <a:cs typeface="Times New Roman" panose="02020603050405020304" pitchFamily="18" charset="0"/>
              </a:rPr>
              <a:t>Nội</a:t>
            </a:r>
            <a:r>
              <a:rPr lang="en-US" b="1" dirty="0">
                <a:solidFill>
                  <a:schemeClr val="tx1"/>
                </a:solidFill>
                <a:latin typeface="Times New Roman" panose="02020603050405020304" pitchFamily="18" charset="0"/>
                <a:cs typeface="Times New Roman" panose="02020603050405020304" pitchFamily="18" charset="0"/>
              </a:rPr>
              <a:t> dung</a:t>
            </a:r>
            <a:endParaRPr lang="vi-V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B35F41-5EEC-405A-982F-D045CE1858FA}"/>
              </a:ext>
            </a:extLst>
          </p:cNvPr>
          <p:cNvSpPr>
            <a:spLocks noGrp="1"/>
          </p:cNvSpPr>
          <p:nvPr>
            <p:ph idx="1"/>
          </p:nvPr>
        </p:nvSpPr>
        <p:spPr/>
        <p:txBody>
          <a:bodyPr>
            <a:normAutofit fontScale="25000" lnSpcReduction="20000"/>
          </a:bodyPr>
          <a:lstStyle/>
          <a:p>
            <a:pPr marL="0" indent="0">
              <a:lnSpc>
                <a:spcPct val="150000"/>
              </a:lnSpc>
              <a:buNone/>
            </a:pPr>
            <a:r>
              <a:rPr lang="en-US" sz="9600" b="1" dirty="0" smtClean="0">
                <a:solidFill>
                  <a:schemeClr val="tx1"/>
                </a:solidFill>
                <a:latin typeface="Arial" panose="020B0604020202020204" pitchFamily="34" charset="0"/>
                <a:cs typeface="Arial" panose="020B0604020202020204" pitchFamily="34" charset="0"/>
              </a:rPr>
              <a:t>1. </a:t>
            </a:r>
            <a:r>
              <a:rPr lang="en-US" sz="9600" b="1" dirty="0" err="1" smtClean="0">
                <a:solidFill>
                  <a:schemeClr val="tx1"/>
                </a:solidFill>
                <a:latin typeface="Arial" panose="020B0604020202020204" pitchFamily="34" charset="0"/>
                <a:cs typeface="Arial" panose="020B0604020202020204" pitchFamily="34" charset="0"/>
              </a:rPr>
              <a:t>Giới</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a:solidFill>
                  <a:schemeClr val="tx1"/>
                </a:solidFill>
                <a:latin typeface="Arial" panose="020B0604020202020204" pitchFamily="34" charset="0"/>
                <a:cs typeface="Arial" panose="020B0604020202020204" pitchFamily="34" charset="0"/>
              </a:rPr>
              <a:t>thiệu</a:t>
            </a:r>
            <a:r>
              <a:rPr lang="en-US" sz="9600" b="1" dirty="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về</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máy</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học</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và</a:t>
            </a:r>
            <a:r>
              <a:rPr lang="en-US" sz="9600" b="1" dirty="0" smtClean="0">
                <a:solidFill>
                  <a:schemeClr val="tx1"/>
                </a:solidFill>
                <a:latin typeface="Arial" panose="020B0604020202020204" pitchFamily="34" charset="0"/>
                <a:cs typeface="Arial" panose="020B0604020202020204" pitchFamily="34" charset="0"/>
              </a:rPr>
              <a:t> tool </a:t>
            </a:r>
            <a:r>
              <a:rPr lang="en-US" sz="9600" b="1" dirty="0" err="1" smtClean="0">
                <a:solidFill>
                  <a:schemeClr val="tx1"/>
                </a:solidFill>
                <a:latin typeface="Arial" panose="020B0604020202020204" pitchFamily="34" charset="0"/>
                <a:cs typeface="Arial" panose="020B0604020202020204" pitchFamily="34" charset="0"/>
              </a:rPr>
              <a:t>TensorFlow</a:t>
            </a:r>
            <a:endParaRPr lang="en-US" sz="9600" b="1" dirty="0">
              <a:solidFill>
                <a:schemeClr val="tx1"/>
              </a:solidFill>
              <a:latin typeface="Arial" panose="020B0604020202020204" pitchFamily="34" charset="0"/>
              <a:cs typeface="Arial" panose="020B0604020202020204" pitchFamily="34" charset="0"/>
            </a:endParaRPr>
          </a:p>
          <a:p>
            <a:pPr marL="0" indent="0">
              <a:lnSpc>
                <a:spcPct val="150000"/>
              </a:lnSpc>
              <a:buNone/>
            </a:pPr>
            <a:r>
              <a:rPr lang="en-US" sz="9600" b="1" dirty="0" smtClean="0">
                <a:solidFill>
                  <a:schemeClr val="tx1"/>
                </a:solidFill>
                <a:latin typeface="Arial" panose="020B0604020202020204" pitchFamily="34" charset="0"/>
                <a:cs typeface="Arial" panose="020B0604020202020204" pitchFamily="34" charset="0"/>
              </a:rPr>
              <a:t>2</a:t>
            </a:r>
            <a:r>
              <a:rPr lang="en-US" sz="9600" b="1" dirty="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Tại</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sao</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lại</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có</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TensorFlow</a:t>
            </a:r>
            <a:endParaRPr lang="en-US" sz="9600" b="1" dirty="0">
              <a:solidFill>
                <a:schemeClr val="tx1"/>
              </a:solidFill>
              <a:latin typeface="Arial" panose="020B0604020202020204" pitchFamily="34" charset="0"/>
              <a:cs typeface="Arial" panose="020B0604020202020204" pitchFamily="34" charset="0"/>
            </a:endParaRPr>
          </a:p>
          <a:p>
            <a:pPr marL="0" indent="0">
              <a:lnSpc>
                <a:spcPct val="150000"/>
              </a:lnSpc>
              <a:buNone/>
            </a:pPr>
            <a:r>
              <a:rPr lang="en-US" sz="9600" b="1" dirty="0">
                <a:solidFill>
                  <a:schemeClr val="tx1"/>
                </a:solidFill>
                <a:latin typeface="Arial" panose="020B0604020202020204" pitchFamily="34" charset="0"/>
                <a:cs typeface="Arial" panose="020B0604020202020204" pitchFamily="34" charset="0"/>
              </a:rPr>
              <a:t>3. </a:t>
            </a:r>
            <a:r>
              <a:rPr lang="en-US" sz="9600" b="1" dirty="0" err="1">
                <a:solidFill>
                  <a:schemeClr val="tx1"/>
                </a:solidFill>
                <a:latin typeface="Arial" panose="020B0604020202020204" pitchFamily="34" charset="0"/>
                <a:cs typeface="Arial" panose="020B0604020202020204" pitchFamily="34" charset="0"/>
              </a:rPr>
              <a:t>Các</a:t>
            </a:r>
            <a:r>
              <a:rPr lang="en-US" sz="9600" b="1" dirty="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dự</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án</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tuyệt</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vời</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với</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TensorFlow</a:t>
            </a:r>
            <a:endParaRPr lang="en-US" sz="9600" b="1" dirty="0">
              <a:solidFill>
                <a:schemeClr val="tx1"/>
              </a:solidFill>
              <a:latin typeface="Arial" panose="020B0604020202020204" pitchFamily="34" charset="0"/>
              <a:cs typeface="Arial" panose="020B0604020202020204" pitchFamily="34" charset="0"/>
            </a:endParaRPr>
          </a:p>
          <a:p>
            <a:pPr marL="0" indent="0">
              <a:lnSpc>
                <a:spcPct val="150000"/>
              </a:lnSpc>
              <a:buNone/>
            </a:pPr>
            <a:r>
              <a:rPr lang="en-US" sz="9600" b="1" dirty="0">
                <a:solidFill>
                  <a:schemeClr val="tx1"/>
                </a:solidFill>
                <a:latin typeface="Arial" panose="020B0604020202020204" pitchFamily="34" charset="0"/>
                <a:cs typeface="Arial" panose="020B0604020202020204" pitchFamily="34" charset="0"/>
              </a:rPr>
              <a:t>4</a:t>
            </a:r>
            <a:r>
              <a:rPr lang="en-US" sz="9600" b="1" dirty="0" smtClean="0">
                <a:solidFill>
                  <a:schemeClr val="tx1"/>
                </a:solidFill>
                <a:latin typeface="Arial" panose="020B0604020202020204" pitchFamily="34" charset="0"/>
                <a:cs typeface="Arial" panose="020B0604020202020204" pitchFamily="34" charset="0"/>
              </a:rPr>
              <a:t>. Demo </a:t>
            </a:r>
            <a:r>
              <a:rPr lang="en-US" sz="9600" b="1" dirty="0" err="1" smtClean="0">
                <a:solidFill>
                  <a:schemeClr val="tx1"/>
                </a:solidFill>
                <a:latin typeface="Arial" panose="020B0604020202020204" pitchFamily="34" charset="0"/>
                <a:cs typeface="Arial" panose="020B0604020202020204" pitchFamily="34" charset="0"/>
              </a:rPr>
              <a:t>ứng</a:t>
            </a:r>
            <a:r>
              <a:rPr lang="en-US" sz="9600" b="1" dirty="0" smtClean="0">
                <a:solidFill>
                  <a:schemeClr val="tx1"/>
                </a:solidFill>
                <a:latin typeface="Arial" panose="020B0604020202020204" pitchFamily="34" charset="0"/>
                <a:cs typeface="Arial" panose="020B0604020202020204" pitchFamily="34" charset="0"/>
              </a:rPr>
              <a:t> </a:t>
            </a:r>
            <a:r>
              <a:rPr lang="en-US" sz="9600" b="1" dirty="0" err="1" smtClean="0">
                <a:solidFill>
                  <a:schemeClr val="tx1"/>
                </a:solidFill>
                <a:latin typeface="Arial" panose="020B0604020202020204" pitchFamily="34" charset="0"/>
                <a:cs typeface="Arial" panose="020B0604020202020204" pitchFamily="34" charset="0"/>
              </a:rPr>
              <a:t>dụng</a:t>
            </a:r>
            <a:endParaRPr lang="en-US" sz="9600" b="1" dirty="0">
              <a:solidFill>
                <a:schemeClr val="tx1"/>
              </a:solidFill>
              <a:latin typeface="Arial" panose="020B0604020202020204" pitchFamily="34" charset="0"/>
              <a:cs typeface="Arial" panose="020B0604020202020204" pitchFamily="34" charset="0"/>
            </a:endParaRPr>
          </a:p>
          <a:p>
            <a:pPr marL="0" indent="0">
              <a:lnSpc>
                <a:spcPct val="150000"/>
              </a:lnSpc>
              <a:buNone/>
            </a:pPr>
            <a:r>
              <a:rPr lang="en-US" sz="9600" b="1" dirty="0">
                <a:solidFill>
                  <a:schemeClr val="tx1"/>
                </a:solidFill>
                <a:latin typeface="Arial" panose="020B0604020202020204" pitchFamily="34" charset="0"/>
                <a:cs typeface="Arial" panose="020B0604020202020204" pitchFamily="34" charset="0"/>
              </a:rPr>
              <a:t>5. </a:t>
            </a:r>
            <a:r>
              <a:rPr lang="en-US" sz="9600" b="1" dirty="0" err="1">
                <a:solidFill>
                  <a:schemeClr val="tx1"/>
                </a:solidFill>
                <a:latin typeface="Arial" panose="020B0604020202020204" pitchFamily="34" charset="0"/>
                <a:cs typeface="Arial" panose="020B0604020202020204" pitchFamily="34" charset="0"/>
              </a:rPr>
              <a:t>Kết</a:t>
            </a:r>
            <a:r>
              <a:rPr lang="en-US" sz="9600" b="1" dirty="0">
                <a:solidFill>
                  <a:schemeClr val="tx1"/>
                </a:solidFill>
                <a:latin typeface="Arial" panose="020B0604020202020204" pitchFamily="34" charset="0"/>
                <a:cs typeface="Arial" panose="020B0604020202020204" pitchFamily="34" charset="0"/>
              </a:rPr>
              <a:t> </a:t>
            </a:r>
            <a:r>
              <a:rPr lang="en-US" sz="9600" b="1" dirty="0" err="1">
                <a:solidFill>
                  <a:schemeClr val="tx1"/>
                </a:solidFill>
                <a:latin typeface="Arial" panose="020B0604020202020204" pitchFamily="34" charset="0"/>
                <a:cs typeface="Arial" panose="020B0604020202020204" pitchFamily="34" charset="0"/>
              </a:rPr>
              <a:t>luận</a:t>
            </a:r>
            <a:endParaRPr lang="en-US" sz="9600" b="1" dirty="0">
              <a:solidFill>
                <a:schemeClr val="tx1"/>
              </a:solidFill>
              <a:latin typeface="Arial" panose="020B0604020202020204" pitchFamily="34" charset="0"/>
              <a:cs typeface="Arial" panose="020B0604020202020204" pitchFamily="34" charset="0"/>
            </a:endParaRPr>
          </a:p>
          <a:p>
            <a:pPr marL="0" indent="0">
              <a:lnSpc>
                <a:spcPct val="150000"/>
              </a:lnSpc>
              <a:buNone/>
            </a:pPr>
            <a:endParaRPr lang="en-US" sz="9600" b="1" dirty="0" smtClean="0">
              <a:solidFill>
                <a:schemeClr val="tx1"/>
              </a:solidFill>
              <a:latin typeface="Arial" panose="020B0604020202020204" pitchFamily="34" charset="0"/>
              <a:cs typeface="Arial" panose="020B0604020202020204" pitchFamily="34" charset="0"/>
            </a:endParaRPr>
          </a:p>
          <a:p>
            <a:pPr marL="0" indent="0">
              <a:lnSpc>
                <a:spcPct val="150000"/>
              </a:lnSpc>
              <a:buNone/>
            </a:pPr>
            <a:endParaRPr lang="en-US" sz="9600" b="1" dirty="0">
              <a:solidFill>
                <a:schemeClr val="tx1"/>
              </a:solidFill>
              <a:latin typeface="Arial" panose="020B0604020202020204" pitchFamily="34" charset="0"/>
              <a:cs typeface="Arial" panose="020B0604020202020204" pitchFamily="34" charset="0"/>
            </a:endParaRPr>
          </a:p>
          <a:p>
            <a:endParaRPr lang="vi-VN" dirty="0">
              <a:solidFill>
                <a:schemeClr val="tx1"/>
              </a:solidFill>
            </a:endParaRPr>
          </a:p>
        </p:txBody>
      </p:sp>
    </p:spTree>
    <p:extLst>
      <p:ext uri="{BB962C8B-B14F-4D97-AF65-F5344CB8AC3E}">
        <p14:creationId xmlns:p14="http://schemas.microsoft.com/office/powerpoint/2010/main" val="93853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dự</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tuyệt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vời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với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fontAlgn="t"/>
            <a:r>
              <a:rPr lang="en-US" sz="3200" dirty="0" smtClean="0">
                <a:solidFill>
                  <a:schemeClr val="tx1"/>
                </a:solidFill>
                <a:latin typeface="Times New Roman" panose="02020603050405020304" pitchFamily="18" charset="0"/>
                <a:cs typeface="Times New Roman" panose="02020603050405020304" pitchFamily="18" charset="0"/>
              </a:rPr>
              <a:t>Project5: Restore </a:t>
            </a:r>
            <a:r>
              <a:rPr lang="en-US" sz="3200" dirty="0">
                <a:solidFill>
                  <a:schemeClr val="tx1"/>
                </a:solidFill>
                <a:latin typeface="Times New Roman" panose="02020603050405020304" pitchFamily="18" charset="0"/>
                <a:cs typeface="Times New Roman" panose="02020603050405020304" pitchFamily="18" charset="0"/>
              </a:rPr>
              <a:t>colors in B&amp;W photos and videos</a:t>
            </a: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20</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1123575" y="2368429"/>
            <a:ext cx="7027817"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7" name="Chỗ dành sẵn cho Nội dung 2">
            <a:extLst>
              <a:ext uri="{FF2B5EF4-FFF2-40B4-BE49-F238E27FC236}">
                <a16:creationId xmlns:a16="http://schemas.microsoft.com/office/drawing/2014/main" id="{A4B24D18-AA44-4D36-B47B-0B0370884A02}"/>
              </a:ext>
            </a:extLst>
          </p:cNvPr>
          <p:cNvSpPr txBox="1">
            <a:spLocks/>
          </p:cNvSpPr>
          <p:nvPr/>
        </p:nvSpPr>
        <p:spPr>
          <a:xfrm>
            <a:off x="1295401" y="1965960"/>
            <a:ext cx="5732416" cy="376164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t"/>
            <a:r>
              <a:rPr lang="en-US" sz="2200" dirty="0" err="1" smtClean="0">
                <a:solidFill>
                  <a:schemeClr val="tx1"/>
                </a:solidFill>
                <a:latin typeface="Times New Roman" panose="02020603050405020304" pitchFamily="18" charset="0"/>
                <a:cs typeface="Times New Roman" panose="02020603050405020304" pitchFamily="18" charset="0"/>
              </a:rPr>
              <a:t>Khôi</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phục</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màu</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sắc</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của</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các</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bức</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ảnh</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và</a:t>
            </a:r>
            <a:r>
              <a:rPr lang="en-US" sz="2200" dirty="0" smtClean="0">
                <a:solidFill>
                  <a:schemeClr val="tx1"/>
                </a:solidFill>
                <a:latin typeface="Times New Roman" panose="02020603050405020304" pitchFamily="18" charset="0"/>
                <a:cs typeface="Times New Roman" panose="02020603050405020304" pitchFamily="18" charset="0"/>
              </a:rPr>
              <a:t> video </a:t>
            </a:r>
            <a:r>
              <a:rPr lang="en-US" sz="2200" dirty="0" err="1" smtClean="0">
                <a:solidFill>
                  <a:schemeClr val="tx1"/>
                </a:solidFill>
                <a:latin typeface="Times New Roman" panose="02020603050405020304" pitchFamily="18" charset="0"/>
                <a:cs typeface="Times New Roman" panose="02020603050405020304" pitchFamily="18" charset="0"/>
              </a:rPr>
              <a:t>trắng</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đen</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8" name="object 5"/>
          <p:cNvSpPr/>
          <p:nvPr/>
        </p:nvSpPr>
        <p:spPr>
          <a:xfrm>
            <a:off x="1840019" y="2847703"/>
            <a:ext cx="7709184" cy="34808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502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1295401" y="381000"/>
            <a:ext cx="9601200" cy="685800"/>
          </a:xfrm>
        </p:spPr>
        <p:txBody>
          <a:bodyPr anchor="ctr">
            <a:normAutofit fontScale="90000"/>
          </a:bodyPr>
          <a:lstStyle/>
          <a:p>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dự</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tuyệt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vời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với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TensorFlow</a:t>
            </a:r>
            <a:endParaRPr lang="vi-VN"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4B24D18-AA44-4D36-B47B-0B0370884A02}"/>
              </a:ext>
            </a:extLst>
          </p:cNvPr>
          <p:cNvSpPr>
            <a:spLocks noGrp="1"/>
          </p:cNvSpPr>
          <p:nvPr>
            <p:ph idx="1"/>
          </p:nvPr>
        </p:nvSpPr>
        <p:spPr>
          <a:xfrm>
            <a:off x="1295401" y="1066800"/>
            <a:ext cx="9601200" cy="990600"/>
          </a:xfrm>
        </p:spPr>
        <p:txBody>
          <a:bodyPr>
            <a:normAutofit/>
          </a:bodyPr>
          <a:lstStyle/>
          <a:p>
            <a:pPr fontAlgn="t"/>
            <a:r>
              <a:rPr lang="en-US" sz="3200" dirty="0">
                <a:solidFill>
                  <a:schemeClr val="tx1"/>
                </a:solidFill>
                <a:latin typeface="Times New Roman" panose="02020603050405020304" pitchFamily="18" charset="0"/>
                <a:cs typeface="Times New Roman" panose="02020603050405020304" pitchFamily="18" charset="0"/>
              </a:rPr>
              <a:t>Project 6: Transferring style from famous paintings</a:t>
            </a: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pPr algn="r"/>
              <a:t>21</a:t>
            </a:fld>
            <a:endParaRPr lang="vi-VN" dirty="0"/>
          </a:p>
        </p:txBody>
      </p:sp>
      <p:sp>
        <p:nvSpPr>
          <p:cNvPr id="14" name="Hình chữ nhật 11">
            <a:extLst>
              <a:ext uri="{FF2B5EF4-FFF2-40B4-BE49-F238E27FC236}">
                <a16:creationId xmlns:a16="http://schemas.microsoft.com/office/drawing/2014/main" id="{5D5E0B1A-6805-4B54-B05C-3B83C8271A4C}"/>
              </a:ext>
            </a:extLst>
          </p:cNvPr>
          <p:cNvSpPr/>
          <p:nvPr/>
        </p:nvSpPr>
        <p:spPr>
          <a:xfrm>
            <a:off x="1123575" y="2368429"/>
            <a:ext cx="7027817" cy="3450613"/>
          </a:xfrm>
          <a:prstGeom prst="rect">
            <a:avLst/>
          </a:prstGeom>
        </p:spPr>
        <p:txBody>
          <a:bodyPr vert="horz" lIns="91440" tIns="45720" rIns="91440" bIns="45720" rtlCol="0" anchor="t">
            <a:normAutofit/>
          </a:bodyPr>
          <a:lstStyle/>
          <a:p>
            <a:pPr indent="-228600">
              <a:lnSpc>
                <a:spcPct val="110000"/>
              </a:lnSpc>
              <a:spcAft>
                <a:spcPts val="800"/>
              </a:spcAft>
              <a:buClr>
                <a:schemeClr val="accent1"/>
              </a:buClr>
              <a:buSzPct val="100000"/>
              <a:buFont typeface="Arial" panose="020B0604020202020204" pitchFamily="34" charset="0"/>
              <a:buChar char="•"/>
            </a:pPr>
            <a:endParaRPr lang="en-US" sz="2600" dirty="0">
              <a:solidFill>
                <a:schemeClr val="tx1"/>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A4B24D18-AA44-4D36-B47B-0B0370884A02}"/>
              </a:ext>
            </a:extLst>
          </p:cNvPr>
          <p:cNvSpPr txBox="1">
            <a:spLocks/>
          </p:cNvSpPr>
          <p:nvPr/>
        </p:nvSpPr>
        <p:spPr>
          <a:xfrm>
            <a:off x="1295401" y="1950372"/>
            <a:ext cx="6607628" cy="99060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a:solidFill>
                  <a:schemeClr val="tx1"/>
                </a:solidFill>
                <a:latin typeface="Times New Roman" panose="02020603050405020304" pitchFamily="18" charset="0"/>
                <a:cs typeface="Times New Roman" panose="02020603050405020304" pitchFamily="18" charset="0"/>
              </a:rPr>
              <a:t>Chuyển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phong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cách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từ</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của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những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bức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tranh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nổi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tiếng</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9" name="object 6"/>
          <p:cNvSpPr/>
          <p:nvPr/>
        </p:nvSpPr>
        <p:spPr>
          <a:xfrm>
            <a:off x="3709851" y="2522914"/>
            <a:ext cx="4193178" cy="379950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1385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Demo </a:t>
            </a:r>
            <a:r>
              <a:rPr lang="en-US" dirty="0" err="1" smtClean="0">
                <a:solidFill>
                  <a:schemeClr val="tx1"/>
                </a:solidFill>
                <a:latin typeface="Times New Roman" panose="02020603050405020304" pitchFamily="18" charset="0"/>
                <a:cs typeface="Times New Roman" panose="02020603050405020304" pitchFamily="18" charset="0"/>
              </a:rPr>
              <a:t>ứng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1800" dirty="0" err="1">
                <a:solidFill>
                  <a:schemeClr val="tx1"/>
                </a:solidFill>
                <a:latin typeface="Times New Roman" panose="02020603050405020304" pitchFamily="18" charset="0"/>
                <a:cs typeface="Times New Roman" panose="02020603050405020304" pitchFamily="18" charset="0"/>
              </a:rPr>
              <a:t>Giới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thiệu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bài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toán</a:t>
            </a:r>
            <a:endParaRPr lang="en-US" sz="1800" dirty="0">
              <a:solidFill>
                <a:schemeClr val="tx1"/>
              </a:solidFill>
              <a:latin typeface="Times New Roman" panose="02020603050405020304" pitchFamily="18" charset="0"/>
              <a:cs typeface="Times New Roman" panose="02020603050405020304" pitchFamily="18" charset="0"/>
            </a:endParaRPr>
          </a:p>
          <a:p>
            <a:pPr lvl="1">
              <a:lnSpc>
                <a:spcPct val="150000"/>
              </a:lnSpc>
              <a:buFont typeface="Courier New" panose="02070309020205020404" pitchFamily="49" charset="0"/>
              <a:buChar char="o"/>
            </a:pPr>
            <a:r>
              <a:rPr lang="en-US" sz="1800" dirty="0">
                <a:solidFill>
                  <a:schemeClr val="tx1"/>
                </a:solidFill>
                <a:latin typeface="Times New Roman" panose="02020603050405020304" pitchFamily="18" charset="0"/>
                <a:cs typeface="Times New Roman" panose="02020603050405020304" pitchFamily="18" charset="0"/>
              </a:rPr>
              <a:t>Cho </a:t>
            </a:r>
            <a:r>
              <a:rPr lang="en-US" sz="1800" dirty="0" err="1">
                <a:solidFill>
                  <a:schemeClr val="tx1"/>
                </a:solidFill>
                <a:latin typeface="Times New Roman" panose="02020603050405020304" pitchFamily="18" charset="0"/>
                <a:cs typeface="Times New Roman" panose="02020603050405020304" pitchFamily="18" charset="0"/>
              </a:rPr>
              <a:t>một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tấm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ảnh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mà</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có</a:t>
            </a:r>
            <a:r>
              <a:rPr lang="en-US" sz="1800" dirty="0">
                <a:solidFill>
                  <a:schemeClr val="tx1"/>
                </a:solidFill>
                <a:latin typeface="Times New Roman" panose="02020603050405020304" pitchFamily="18" charset="0"/>
                <a:cs typeface="Times New Roman" panose="02020603050405020304" pitchFamily="18" charset="0"/>
              </a:rPr>
              <a:t> con </a:t>
            </a:r>
            <a:r>
              <a:rPr lang="en-US" sz="1800" dirty="0" err="1">
                <a:solidFill>
                  <a:schemeClr val="tx1"/>
                </a:solidFill>
                <a:latin typeface="Times New Roman" panose="02020603050405020304" pitchFamily="18" charset="0"/>
                <a:cs typeface="Times New Roman" panose="02020603050405020304" pitchFamily="18" charset="0"/>
              </a:rPr>
              <a:t>vật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smtClean="0">
                <a:solidFill>
                  <a:schemeClr val="tx1"/>
                </a:solidFill>
                <a:latin typeface="Times New Roman" panose="02020603050405020304" pitchFamily="18" charset="0"/>
                <a:cs typeface="Times New Roman" panose="02020603050405020304" pitchFamily="18" charset="0"/>
              </a:rPr>
              <a:t>ở </a:t>
            </a:r>
            <a:r>
              <a:rPr lang="en-US" sz="1800" dirty="0" err="1">
                <a:solidFill>
                  <a:schemeClr val="tx1"/>
                </a:solidFill>
                <a:latin typeface="Times New Roman" panose="02020603050405020304" pitchFamily="18" charset="0"/>
                <a:cs typeface="Times New Roman" panose="02020603050405020304" pitchFamily="18" charset="0"/>
              </a:rPr>
              <a:t>trong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ảnh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Xác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định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xem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tấm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ảnh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đó</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smtClean="0">
                <a:solidFill>
                  <a:schemeClr val="tx1"/>
                </a:solidFill>
                <a:latin typeface="Times New Roman" panose="02020603050405020304" pitchFamily="18" charset="0"/>
                <a:cs typeface="Times New Roman" panose="02020603050405020304" pitchFamily="18" charset="0"/>
              </a:rPr>
              <a:t>xem</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err="1" smtClean="0">
                <a:solidFill>
                  <a:schemeClr val="tx1"/>
                </a:solidFill>
                <a:latin typeface="Times New Roman" panose="02020603050405020304" pitchFamily="18" charset="0"/>
                <a:cs typeface="Times New Roman" panose="02020603050405020304" pitchFamily="18" charset="0"/>
              </a:rPr>
              <a:t>là</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err="1" smtClean="0">
                <a:solidFill>
                  <a:schemeClr val="tx1"/>
                </a:solidFill>
                <a:latin typeface="Times New Roman" panose="02020603050405020304" pitchFamily="18" charset="0"/>
                <a:cs typeface="Times New Roman" panose="02020603050405020304" pitchFamily="18" charset="0"/>
              </a:rPr>
              <a:t>loại</a:t>
            </a:r>
            <a:r>
              <a:rPr lang="en-US" sz="1800" dirty="0" smtClean="0">
                <a:solidFill>
                  <a:schemeClr val="tx1"/>
                </a:solidFill>
                <a:latin typeface="Times New Roman" panose="02020603050405020304" pitchFamily="18" charset="0"/>
                <a:cs typeface="Times New Roman" panose="02020603050405020304" pitchFamily="18" charset="0"/>
              </a:rPr>
              <a:t> con </a:t>
            </a:r>
            <a:r>
              <a:rPr lang="en-US" sz="1800" dirty="0" err="1" smtClean="0">
                <a:solidFill>
                  <a:schemeClr val="tx1"/>
                </a:solidFill>
                <a:latin typeface="Times New Roman" panose="02020603050405020304" pitchFamily="18" charset="0"/>
                <a:cs typeface="Times New Roman" panose="02020603050405020304" pitchFamily="18" charset="0"/>
              </a:rPr>
              <a:t>gì</a:t>
            </a:r>
            <a:r>
              <a:rPr lang="en-US" sz="1800" dirty="0" smtClean="0">
                <a:solidFill>
                  <a:schemeClr val="tx1"/>
                </a:solidFill>
                <a:latin typeface="Times New Roman" panose="02020603050405020304" pitchFamily="18" charset="0"/>
                <a:cs typeface="Times New Roman" panose="02020603050405020304" pitchFamily="18" charset="0"/>
              </a:rPr>
              <a:t>? </a:t>
            </a:r>
            <a:endParaRPr lang="en-US" sz="18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dirty="0" err="1">
                <a:solidFill>
                  <a:schemeClr val="tx1"/>
                </a:solidFill>
                <a:latin typeface="Times New Roman" panose="02020603050405020304" pitchFamily="18" charset="0"/>
                <a:cs typeface="Times New Roman" panose="02020603050405020304" pitchFamily="18" charset="0"/>
              </a:rPr>
              <a:t>Ngôn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ngữ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và</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thư</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viện</a:t>
            </a:r>
            <a:endParaRPr lang="en-US" sz="1800" dirty="0">
              <a:solidFill>
                <a:schemeClr val="tx1"/>
              </a:solidFill>
              <a:latin typeface="Times New Roman" panose="02020603050405020304" pitchFamily="18" charset="0"/>
              <a:cs typeface="Times New Roman" panose="02020603050405020304" pitchFamily="18" charset="0"/>
            </a:endParaRPr>
          </a:p>
          <a:p>
            <a:pPr lvl="1">
              <a:lnSpc>
                <a:spcPct val="150000"/>
              </a:lnSpc>
              <a:buFont typeface="Courier New" panose="02070309020205020404" pitchFamily="49" charset="0"/>
              <a:buChar char="o"/>
            </a:pPr>
            <a:r>
              <a:rPr lang="en-US" sz="1800" dirty="0" err="1">
                <a:solidFill>
                  <a:schemeClr val="tx1"/>
                </a:solidFill>
                <a:latin typeface="Times New Roman" panose="02020603050405020304" pitchFamily="18" charset="0"/>
                <a:cs typeface="Times New Roman" panose="02020603050405020304" pitchFamily="18" charset="0"/>
              </a:rPr>
              <a:t>Ngôn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ngữ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dụng</a:t>
            </a:r>
            <a:r>
              <a:rPr lang="en-US" sz="1800" dirty="0">
                <a:solidFill>
                  <a:schemeClr val="tx1"/>
                </a:solidFill>
                <a:latin typeface="Times New Roman" panose="02020603050405020304" pitchFamily="18" charset="0"/>
                <a:cs typeface="Times New Roman" panose="02020603050405020304" pitchFamily="18" charset="0"/>
              </a:rPr>
              <a:t>: Python</a:t>
            </a:r>
          </a:p>
          <a:p>
            <a:pPr lvl="1">
              <a:lnSpc>
                <a:spcPct val="150000"/>
              </a:lnSpc>
              <a:buFont typeface="Courier New" panose="02070309020205020404" pitchFamily="49" charset="0"/>
              <a:buChar char="o"/>
            </a:pPr>
            <a:r>
              <a:rPr lang="en-US" sz="1800" dirty="0" err="1">
                <a:solidFill>
                  <a:schemeClr val="tx1"/>
                </a:solidFill>
                <a:latin typeface="Times New Roman" panose="02020603050405020304" pitchFamily="18" charset="0"/>
                <a:cs typeface="Times New Roman" panose="02020603050405020304" pitchFamily="18" charset="0"/>
              </a:rPr>
              <a:t>Thư</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viện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Keras</a:t>
            </a:r>
            <a:endParaRPr lang="en-US" sz="18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Pre-trained mode: VGG16</a:t>
            </a:r>
          </a:p>
          <a:p>
            <a:endParaRPr lang="en-US" sz="1800" dirty="0">
              <a:solidFill>
                <a:schemeClr val="tx1"/>
              </a:solidFill>
            </a:endParaRPr>
          </a:p>
        </p:txBody>
      </p:sp>
    </p:spTree>
    <p:extLst>
      <p:ext uri="{BB962C8B-B14F-4D97-AF65-F5344CB8AC3E}">
        <p14:creationId xmlns:p14="http://schemas.microsoft.com/office/powerpoint/2010/main" val="242863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Demo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3000" dirty="0" smtClean="0">
                <a:solidFill>
                  <a:schemeClr val="tx1"/>
                </a:solidFill>
                <a:latin typeface="Times New Roman" panose="02020603050405020304" pitchFamily="18" charset="0"/>
                <a:cs typeface="Times New Roman" panose="02020603050405020304" pitchFamily="18" charset="0"/>
              </a:rPr>
              <a:t>Input: </a:t>
            </a:r>
            <a:r>
              <a:rPr lang="en-US" sz="3000" dirty="0" err="1" smtClean="0">
                <a:solidFill>
                  <a:schemeClr val="tx1"/>
                </a:solidFill>
                <a:latin typeface="Times New Roman" panose="02020603050405020304" pitchFamily="18" charset="0"/>
                <a:cs typeface="Times New Roman" panose="02020603050405020304" pitchFamily="18" charset="0"/>
              </a:rPr>
              <a:t>Là</a:t>
            </a:r>
            <a:r>
              <a:rPr lang="en-US" sz="3000" dirty="0" smtClean="0">
                <a:solidFill>
                  <a:schemeClr val="tx1"/>
                </a:solidFill>
                <a:latin typeface="Times New Roman" panose="02020603050405020304" pitchFamily="18" charset="0"/>
                <a:cs typeface="Times New Roman" panose="02020603050405020304" pitchFamily="18" charset="0"/>
              </a:rPr>
              <a:t> 1 </a:t>
            </a:r>
            <a:r>
              <a:rPr lang="en-US" sz="3000" dirty="0" err="1" smtClean="0">
                <a:solidFill>
                  <a:schemeClr val="tx1"/>
                </a:solidFill>
                <a:latin typeface="Times New Roman" panose="02020603050405020304" pitchFamily="18" charset="0"/>
                <a:cs typeface="Times New Roman" panose="02020603050405020304" pitchFamily="18" charset="0"/>
              </a:rPr>
              <a:t>tấm</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ảnh</a:t>
            </a:r>
            <a:r>
              <a:rPr lang="en-US" sz="3000" dirty="0" smtClean="0">
                <a:solidFill>
                  <a:schemeClr val="tx1"/>
                </a:solidFill>
                <a:latin typeface="Times New Roman" panose="02020603050405020304" pitchFamily="18" charset="0"/>
                <a:cs typeface="Times New Roman" panose="02020603050405020304" pitchFamily="18" charset="0"/>
              </a:rPr>
              <a:t> con </a:t>
            </a:r>
            <a:r>
              <a:rPr lang="en-US" sz="3000" dirty="0" err="1" smtClean="0">
                <a:solidFill>
                  <a:schemeClr val="tx1"/>
                </a:solidFill>
                <a:latin typeface="Times New Roman" panose="02020603050405020304" pitchFamily="18" charset="0"/>
                <a:cs typeface="Times New Roman" panose="02020603050405020304" pitchFamily="18" charset="0"/>
              </a:rPr>
              <a:t>vật</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thuộc</a:t>
            </a:r>
            <a:r>
              <a:rPr lang="en-US" sz="3000" dirty="0" smtClean="0">
                <a:solidFill>
                  <a:schemeClr val="tx1"/>
                </a:solidFill>
                <a:latin typeface="Times New Roman" panose="02020603050405020304" pitchFamily="18" charset="0"/>
                <a:cs typeface="Times New Roman" panose="02020603050405020304" pitchFamily="18" charset="0"/>
              </a:rPr>
              <a:t> 10 </a:t>
            </a:r>
            <a:r>
              <a:rPr lang="en-US" sz="3000" dirty="0" err="1" smtClean="0">
                <a:solidFill>
                  <a:schemeClr val="tx1"/>
                </a:solidFill>
                <a:latin typeface="Times New Roman" panose="02020603050405020304" pitchFamily="18" charset="0"/>
                <a:cs typeface="Times New Roman" panose="02020603050405020304" pitchFamily="18" charset="0"/>
              </a:rPr>
              <a:t>loài</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vật</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đã</a:t>
            </a:r>
            <a:r>
              <a:rPr lang="en-US" sz="3000" dirty="0" smtClean="0">
                <a:solidFill>
                  <a:schemeClr val="tx1"/>
                </a:solidFill>
                <a:latin typeface="Times New Roman" panose="02020603050405020304" pitchFamily="18" charset="0"/>
                <a:cs typeface="Times New Roman" panose="02020603050405020304" pitchFamily="18" charset="0"/>
              </a:rPr>
              <a:t> train </a:t>
            </a:r>
            <a:r>
              <a:rPr lang="en-US" sz="3000" dirty="0" err="1" smtClean="0">
                <a:solidFill>
                  <a:schemeClr val="tx1"/>
                </a:solidFill>
                <a:latin typeface="Times New Roman" panose="02020603050405020304" pitchFamily="18" charset="0"/>
                <a:cs typeface="Times New Roman" panose="02020603050405020304" pitchFamily="18" charset="0"/>
              </a:rPr>
              <a:t>cho</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mô</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hình</a:t>
            </a:r>
            <a:endParaRPr lang="en-US" sz="3000" dirty="0" smtClean="0">
              <a:solidFill>
                <a:schemeClr val="tx1"/>
              </a:solidFill>
              <a:latin typeface="Times New Roman" panose="02020603050405020304" pitchFamily="18" charset="0"/>
              <a:cs typeface="Times New Roman" panose="02020603050405020304" pitchFamily="18" charset="0"/>
            </a:endParaRPr>
          </a:p>
          <a:p>
            <a:r>
              <a:rPr lang="en-US" sz="3000" dirty="0" smtClean="0">
                <a:solidFill>
                  <a:schemeClr val="tx1"/>
                </a:solidFill>
                <a:latin typeface="Times New Roman" panose="02020603050405020304" pitchFamily="18" charset="0"/>
                <a:cs typeface="Times New Roman" panose="02020603050405020304" pitchFamily="18" charset="0"/>
              </a:rPr>
              <a:t>Output: </a:t>
            </a:r>
            <a:r>
              <a:rPr lang="en-US" sz="3000" dirty="0" err="1" smtClean="0">
                <a:solidFill>
                  <a:schemeClr val="tx1"/>
                </a:solidFill>
                <a:latin typeface="Times New Roman" panose="02020603050405020304" pitchFamily="18" charset="0"/>
                <a:cs typeface="Times New Roman" panose="02020603050405020304" pitchFamily="18" charset="0"/>
              </a:rPr>
              <a:t>Là</a:t>
            </a:r>
            <a:r>
              <a:rPr lang="en-US" sz="3000" dirty="0" smtClean="0">
                <a:solidFill>
                  <a:schemeClr val="tx1"/>
                </a:solidFill>
                <a:latin typeface="Times New Roman" panose="02020603050405020304" pitchFamily="18" charset="0"/>
                <a:cs typeface="Times New Roman" panose="02020603050405020304" pitchFamily="18" charset="0"/>
              </a:rPr>
              <a:t> 1 </a:t>
            </a:r>
            <a:r>
              <a:rPr lang="en-US" sz="3000" dirty="0" err="1" smtClean="0">
                <a:solidFill>
                  <a:schemeClr val="tx1"/>
                </a:solidFill>
                <a:latin typeface="Times New Roman" panose="02020603050405020304" pitchFamily="18" charset="0"/>
                <a:cs typeface="Times New Roman" panose="02020603050405020304" pitchFamily="18" charset="0"/>
              </a:rPr>
              <a:t>dãy</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số</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gồm</a:t>
            </a:r>
            <a:r>
              <a:rPr lang="en-US" sz="3000" dirty="0" smtClean="0">
                <a:solidFill>
                  <a:schemeClr val="tx1"/>
                </a:solidFill>
                <a:latin typeface="Times New Roman" panose="02020603050405020304" pitchFamily="18" charset="0"/>
                <a:cs typeface="Times New Roman" panose="02020603050405020304" pitchFamily="18" charset="0"/>
              </a:rPr>
              <a:t> 10 </a:t>
            </a:r>
            <a:r>
              <a:rPr lang="en-US" sz="3000" dirty="0" err="1" smtClean="0">
                <a:solidFill>
                  <a:schemeClr val="tx1"/>
                </a:solidFill>
                <a:latin typeface="Times New Roman" panose="02020603050405020304" pitchFamily="18" charset="0"/>
                <a:cs typeface="Times New Roman" panose="02020603050405020304" pitchFamily="18" charset="0"/>
              </a:rPr>
              <a:t>phần</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tử</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dưới</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dạng</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nhị</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phân</a:t>
            </a:r>
            <a:r>
              <a:rPr lang="en-US" sz="3000" dirty="0" smtClean="0">
                <a:solidFill>
                  <a:schemeClr val="tx1"/>
                </a:solidFill>
                <a:latin typeface="Times New Roman" panose="02020603050405020304" pitchFamily="18" charset="0"/>
                <a:cs typeface="Times New Roman" panose="02020603050405020304" pitchFamily="18" charset="0"/>
              </a:rPr>
              <a:t> (0,1) </a:t>
            </a:r>
            <a:r>
              <a:rPr lang="en-US" sz="3000" dirty="0" err="1" smtClean="0">
                <a:solidFill>
                  <a:schemeClr val="tx1"/>
                </a:solidFill>
                <a:latin typeface="Times New Roman" panose="02020603050405020304" pitchFamily="18" charset="0"/>
                <a:cs typeface="Times New Roman" panose="02020603050405020304" pitchFamily="18" charset="0"/>
              </a:rPr>
              <a:t>ứng</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err="1" smtClean="0">
                <a:solidFill>
                  <a:schemeClr val="tx1"/>
                </a:solidFill>
                <a:latin typeface="Times New Roman" panose="02020603050405020304" pitchFamily="18" charset="0"/>
                <a:cs typeface="Times New Roman" panose="02020603050405020304" pitchFamily="18" charset="0"/>
              </a:rPr>
              <a:t>với</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dirty="0">
                <a:solidFill>
                  <a:schemeClr val="tx1"/>
                </a:solidFill>
                <a:latin typeface="Times New Roman" panose="02020603050405020304" pitchFamily="18" charset="0"/>
                <a:cs typeface="Times New Roman" panose="02020603050405020304" pitchFamily="18" charset="0"/>
              </a:rPr>
              <a:t>(</a:t>
            </a:r>
            <a:r>
              <a:rPr lang="en-US" sz="3000" dirty="0" smtClean="0">
                <a:solidFill>
                  <a:schemeClr val="tx1"/>
                </a:solidFill>
                <a:latin typeface="Times New Roman" panose="02020603050405020304" pitchFamily="18" charset="0"/>
                <a:cs typeface="Times New Roman" panose="02020603050405020304" pitchFamily="18" charset="0"/>
              </a:rPr>
              <a:t>'butterfly</a:t>
            </a:r>
            <a:r>
              <a:rPr lang="en-US" sz="3000" dirty="0">
                <a:solidFill>
                  <a:schemeClr val="tx1"/>
                </a:solidFill>
                <a:latin typeface="Times New Roman" panose="02020603050405020304" pitchFamily="18" charset="0"/>
                <a:cs typeface="Times New Roman" panose="02020603050405020304" pitchFamily="18" charset="0"/>
              </a:rPr>
              <a:t>', 'cat', 'chicken', 'cow', 'dog', 'elephant', 'horse', 'sheep', 'spider', </a:t>
            </a:r>
            <a:r>
              <a:rPr lang="en-US" sz="3000" dirty="0" smtClean="0">
                <a:solidFill>
                  <a:schemeClr val="tx1"/>
                </a:solidFill>
                <a:latin typeface="Times New Roman" panose="02020603050405020304" pitchFamily="18" charset="0"/>
                <a:cs typeface="Times New Roman" panose="02020603050405020304" pitchFamily="18" charset="0"/>
              </a:rPr>
              <a:t>'squirrel‘)</a:t>
            </a:r>
            <a:endParaRPr lang="en-US" sz="3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90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037" y="325792"/>
            <a:ext cx="10058400" cy="1450757"/>
          </a:xfrm>
        </p:spPr>
        <p:txBody>
          <a:bodyPr/>
          <a:lstStyle/>
          <a:p>
            <a:r>
              <a:rPr lang="en-US" dirty="0" err="1" smtClean="0">
                <a:latin typeface="Times New Roman" panose="02020603050405020304" pitchFamily="18" charset="0"/>
                <a:cs typeface="Times New Roman" panose="02020603050405020304" pitchFamily="18" charset="0"/>
              </a:rPr>
              <a:t>Mô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VGG16</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043112" y="2147887"/>
            <a:ext cx="8096250" cy="3590925"/>
          </a:xfrm>
          <a:prstGeom prst="rect">
            <a:avLst/>
          </a:prstGeom>
        </p:spPr>
      </p:pic>
    </p:spTree>
    <p:extLst>
      <p:ext uri="{BB962C8B-B14F-4D97-AF65-F5344CB8AC3E}">
        <p14:creationId xmlns:p14="http://schemas.microsoft.com/office/powerpoint/2010/main" val="398853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Đánh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endParaRPr lang="en-US" dirty="0">
              <a:latin typeface="Times New Roman" panose="02020603050405020304" pitchFamily="18" charset="0"/>
              <a:cs typeface="Times New Roman" panose="02020603050405020304" pitchFamily="18" charset="0"/>
            </a:endParaRPr>
          </a:p>
        </p:txBody>
      </p:sp>
      <p:sp>
        <p:nvSpPr>
          <p:cNvPr id="4" name="AutoShape 2" descr="data:image/png;base64,iVBORw0KGgoAAAANSUhEUgAAAXoAAAEICAYAAABRSj9aAAAABHNCSVQICAgIfAhkiAAAAAlwSFlz%0AAAALEgAACxIB0t1+/AAAADh0RVh0U29mdHdhcmUAbWF0cGxvdGxpYiB2ZXJzaW9uMy4xLjIsIGh0%0AdHA6Ly9tYXRwbG90bGliLm9yZy8li6FKAAAgAElEQVR4nO3deXwU9f348debnNw3EggQjqCASATE%0AC1HAA2iV2ooFj2LrrbTFo96t9fhar59YW2vFlnoCghakCp544AESwg0ihwgJCQQChAAh1/v3x2cS%0AlpBjk2yyye77+XjMY+f4zMx7J5v3fvYzn5kRVcUYY0zoahTsAIwxxtQuS/TGGBPiLNEbY0yIs0Rv%0AjDEhzhK9McaEOEv0xhgT4izRhyERiRCRHBHpGsiywSQivUQk4H2FReR8EdnqM71BRM7xp2w19vUv%0AEbmvuusbU57IYAdgKiciOT6TTYAjQKE3faOqvlGV7alqIdAs0GXDgaqeGIjtiMh1wFWqep7Ptq8L%0AxLaNKc0SfQOgqiWJ1qsxXqeqH5dXXkQiVbWgLmIzpjL2eQw+a7oJASLyqIi8KSIzROQAcJWInCki%0Ai0Vkn4iki8hzIhLllY8UERWRBG/6dW/5AhE5ICLfiEj3qpb1lo8Wke9FZL+I/E1EvhKRa8qJ258Y%0AbxSRTSKyV0Se81k3QkSmiMgeEdkCjKrg+NwvIjNLzXteRJ7xxq8TkfXe+9ns1bbL21aqiJznjTcR%0Akde82NYCg0qVfUBEtnjbXSsil3jz+wN/B87xmsV2+xzbP/usf5P33veIyFwRifPn2FTlOBfHIyIf%0Ai0iWiGSIyF0++/mjd0yyRSRZRDqV1UwmIl8W/5294/mFt58s4AERSRSRT7197PaOW0uf9bt57zHT%0AW/5XEYn1Yu7jUy5ORA6JSNvy3q8pg6ra0IAGYCtwfql5jwJ5wMW4L+/GwGnA6bhfbT2A74FJXvlI%0AQIEEb/p1YDcwGIgC3gRer0bZDsABYKy37HYgH7imnPfiT4zvAC2BBCCr+L0Dk4C1QDzQFvjCfZzL%0A3E8PIAdo6rPtXcBgb/pir4wAI4DDwCnesvOBrT7bSgXO88afBj4DWgPdgHWlyl4OxHl/kyu8GE7w%0All0HfFYqzteBP3vjF3oxJgGxwD+Ahf4cmyoe55bATuD3QAzQAhjiLbsXWAkkeu8hCWgD9Cp9rIEv%0Ai//O3nsrAG4GInCfx97ASCDa+5x8BTzt837WeMezqVf+bG/ZVOD/fPZzBzAn2P+HDW0IegA2VPEP%0AVn6iX1jJencCs73xspL3P33KXgKsqUbZ3wCLfJYJkE45id7PGM/wWf5f4E5v/AtcE1bxsjGlk0+p%0AbS8GrvDGRwMbKij7LnCrN15Rot/m+7cAbvEtW8Z21wA/8cYrS/SvAI/5LGuBOy8TX9mxqeJxvhpY%0AWk65zcXxlprvT6LfUkkMlxXvFzgHyAAiyih3NvADIN70CuDngf6/CvXBmm5Cx3bfCRE5SUTe836K%0AZwMPA+0qWD/DZ/wQFZ+ALa9sJ9841P1nppa3ET9j9GtfwI8VxAswHZjgjV/hTRfH8VMRWeI1K+zD%0A1aYrOlbF4iqKQUSuEZGVXvPDPuAkP7cL7v2VbE9Vs4G9QGefMn79zSo5zl1wCb0sFS2rTOnPY0cR%0AmSUiaV4ML5eKYau6E//HUNWvcL8OhorIyUBX4L1qxhS2LNGHjtJdC1/E1SB7qWoL4E+4GnZtSsfV%0AOAEQEeHYxFRaTWJMxyWIYpV1/5wFnC8inXFNS9O9GBsDbwF/wTWrtAI+9DOOjPJiEJEewAu45ou2%0A3na/89luZV1Bd+Cag4q31xzXRJTmR1ylVXSctwM9y1mvvGUHvZia+MzrWKpM6ff3BK63WH8vhmtK%0AxdBNRCLKieNV4Crcr49ZqnqknHKmHJboQ1dzYD9w0DuZdWMd7PNdYKCIXCwikbh23/a1FOMsYLKI%0AdPZOzN1dUWFVzcA1L7yMa7bZ6C2KwbUbZwKFIvJTXFuyvzHcJyKtxF1nMMlnWTNcssvEfeddj6vR%0AF9sJxPueFC1lBnCtiJwiIjG4L6JFqlruL6QKVHSc5wFdRWSSiMSISAsRGeIt+xfwqIj0FCdJRNrg%0AvuAycCf9I0TkBny+lCqI4SCwX0S64JqPin0D7AEeE3eCu7GInO2z/DVcU88VuKRvqsgSfei6A5iI%0AOzn6Iu6kaa1S1Z3AL4FncP+4PYHluJpcoGN8AfgEWA0sxdXKKzMd1+Ze0myjqvuA24A5uBOal+G+%0AsPzxIO6XxVZgAT5JSFVXAX8DvvXKnAgs8Vn3I2AjsFNEfJtgitd/H9fEMsdbvytwpZ9xlVbucVbV%0A/cAFwC9wXz7fA+d6i58C5uKOczbuxGis1yR3PXAf7sR8r1LvrSwPAkNwXzjzgLd9YigAfgr0wdXu%0At+H+DsXLt+L+zkdU9esqvnfD0RMcxgSc91N8B3CZqi4Kdjym4RKRV3EneP8c7FgaIrtgygSUiIzC%0A9XA5jOuel4+r1RpTLd75jrFA/2DH0lBZ040JtKHAFlzb9EXApXbyzFSXiPwF15f/MVXdFux4Gipr%0AujHGmBBnNXpjjAlx9a6Nvl27dpqQkBDsMIwxpkFZtmzZblUtsztzvUv0CQkJJCcnBzsMY4xpUESk%0A3KvDrenGGGNCnCV6Y4wJcZbojTEmxNW7Nvqy5Ofnk5qaSm5ubrBDqbdiY2OJj48nKqq8W6cYY8JV%0Ag0j0qampNG/enISEBNwNEY0vVWXPnj2kpqbSvXv3ylcwxoSVBtF0k5ubS9u2bS3Jl0NEaNu2rf3i%0AMcaUqUEkesCSfCXs+BhjytMgmm6MMabWFBVBZibs2AHZ2VBQAPn5x776Ox4bC+3bQ4cOxw5Nmwb1%0ALVqir6K5c+dy6aWXsn79ek466aTKVzDGBIcq7NvnEviOHZCWdnTcd0hPd0m6NjVufGziL/1lUDwd%0AF+eGALNEX0UzZsxg6NChzJgxg4ceeijY4RgTfPn5sHgxfPIJtGsHV10FrVrVbQy7dsErr8CyZccm%0A9LLOW7VuDZ06ueGkk46Od+rk4o6KgshIN1RlPCICDh92vw4yM11MxYPv9I4dsHKlG8/LOza2wYNh%0A6dKAHx5L9FWQk5PDl19+yaeffsrFF19ckuifeOIJXn/9dRo1asTo0aN5/PHH2bRpEzfddBOZmZlE%0AREQwe/ZsevYs79GcxjQgqrBxI3z4oRs+/RRyckDELbvrLpgwAW66CU47rXbjWLQIXngB3n7bfeH0%0A6gXx8XDGGccm8OIhLg6aNKl829XVtKkb/Llfl6prKvL9IoiJqZWwGlyin/z+ZFZkrAjoNpM6JvHs%0AqGcrLffOO+8watQoevfuTdu2bVm2bBm7du3inXfeYcmSJTRp0oSsrCwArrzySu655x4uvfRScnNz%0AKSoqCmjMJkT88AMsXOiS5RdfuFphv35w8slu6NfP1TobNw5unFlZrsZenNy3ebeG79HD1eAvvBCG%0AD4ctW+Cf/4Q33oBp02DQIJfwJ0wIXDv1vn3w6qtuP+vXu1r4Lbe4/TSk5lQRaNnSDYmJtborvxK9%0A99SgvwIRwL9U9fFSy7sCrwCtvDL3qOp8EUkA1gMbvKKLVfWmwIRe92bMmMHvf/97AMaPH8+MGTNQ%0AVX7961/TxKsltGnThgMHDpCWlsall14KuIuZjAFg+3aX1IuHH737UHXo4BJlo0awZo1Lpvn5blmj%0ARtCz59HEX/wlkJgI0dG1E2denmuOKU7sycmuBtqyJYwYAffeCxdc4OLyNXAgTJ0KTz0Fr7/uatvX%0AXw933AG/+pVLxv36VS+m5GS3vRkzXBPJkCHuy+SXv6zdWnoIqDTRe8/9fB73AOFUYKmIzFPVdT7F%0AHgBmqeoLItIXmA8keMs2q2pSoAL2p+ZdG7Kysli4cCGrV69GRCgsLEREGDduXFDiCbicHPcP2aSJ%0Aq52NHOnaW03NZGTAZ58drbVv2uTmt2kD550Hd97pEmefPq6GVyw/35VdswbWrj36Om8eFBa6MpGR%0AcOKJR5N/v37upF51FRXBqlVHm2MOHnS/MM44Ax580H0uTjvN7bcyLVvCrbe6mvZXX7na99Sp8Pe/%0AwznnuIT/i19U3lRx8CDMnOkS/LJl7vN55ZVu/UGDqv9ew42qVjgAZwIf+EzfC9xbqsyLwN0+5b/2%0AxhOANZXtw3cYNGiQlrZu3brj5tW1F198UW+44YZj5g0bNkwfeughPfPMM/XgwYOqqrpnzx5VVT39%0A9NN1zpw5qqqam5tbsrw2Vfs45eWpXnSRaqNGqq1aqYKqiOqgQar33qu6cKFqbm5ggw1Vu3ervvWW%0A6q23qvbp444lqLZooXrxxarPPKO6fLlqYWH1tn/4sOqKFapvvOH+Npdcotqjh/t7Fe+rpkOvXqq3%0A3KI6Z47qvn2BOza7dqk++aSLF1TbtVO96y7VzZuPL7t2repvf6vasqUr26+f6t/+Fth4QgyQrOXk%0A1UofJSgilwGjVPU6b/pq4HRVneRTJg74EGgNNAXOV9VlXtPNWuB7IBt4QFUXVbS/wYMHa+n70a9f%0Av54+ffpUGGdtGz58OHfffTejRo0qmffcc8+xfv16unXrxquvvkp0dDRjxozhscceY+PGjdx4443s%0A3r2bqKgoZs+eTY8ePWo1xmodp6IimDjR/cx+6SX49a/dT+SPPnI1u2++cV3PmjRxNdALLnA1u9I1%0A0HCWnw+zZ8Pf/uaaO8C1Rw8d6ppjRoyAU0/1ryZcXQcPuvbq/ftrtp0ePaC2b6NRVAQff+xq6fPm%0AuemLLoKbb4ZDh1zt/4svXLPUZZe52vvQofZ5q4SILFPVwWUuLO8boHgALsO1yxdPXw38vVSZ24E7%0A9GiNfh3uqtsYoK03fxCwHWhRxj5uAJKB5K5dux73TVUfavQNQbWO0513uhrTo4+WvXz/ftV33lGd%0ANEm1d++jtb7OnVWvuUZ1+nRXUwtHWVmqjz/ujgW44/Pww6pffql65Eiwo2sYtm9XffBB1U6djn62%0AevRQfeKJ8P1cVRMV1OgD1XSzFujiM70F6FDGtj4DBle0v/radNMQVPk4Pf20+wjceqtqUZF/62zd%0AqvrSS6rjxqm2bn30n/PUU1Xvvlt1y5aqB97QbNjgmjaaNHHvfcQI1f/9r/rNMUY1P98dww8/tONY%0ATTVN9JFe4u4ORAMrgX6lyiwArvHG+wA7AAHaAxHe/B5AGtCmov1Zoq++Kh2n115zf/5x41QLCqq3%0Aw4IC1SVL3K+BYcNUIyNdm+rcudXbXn1WVOTOVVx8sWsPj452v2hWrAh2ZMaoasWJvtJGQ1UtEJFJ%0AwAe4rpPTVHWtiDzsbXgecAfwkojcBqiX9FVEhgEPi0g+UATcpKpZle3T1LL333dt8cOHw2uvuZ4V%0A1RER4bq4DRkC998PW7fCuHHws5/BH/4Ajz1Wu+3Svn780XX5y82FpKSjQ5cuNWvbzctzvT6mTIEV%0AK1xPpD/+0bUnd+wYuPiNqU3lfQMEa7AaffX5dZyWLFFt2lQ1Kal2ejDk5qrefLP7tXDOOappaYHf%0Ah6+iItV//lO1WTP3vnr3PrYHSuvWqsOHq952m+orr6iuXOl6GVUmM1P1kUdUO3Z02+nb1zVZHTpU%0Au+/HmGqiJjV6E0K+/x5+8hN3cc6CBa6vc6DFxMA//uF6SVx/vettMnOm+/UQaD/8ANdd5/qojxwJ%0A//qXu/Q8JwdWr3Y18OLhhReO3vckOtr1Ofet+Q8Y4I7H+vXw7LPuysvcXBg1Cm67zfU2sl4fpoGy%0ARB8uduxw3SJFXLfJ2m52uOIKl0B/8Qs4/3x45BG45x53lWdNFRW5Lnh33eW29+KL7kulOBE3awZn%0AnumGYgUF7v4sxYl/5Up47z34z3+Olunc2d0QKzYWrr4aJk+Gvn1rHq8xQWaJPhzs3w+jR8OePe4q%0AzV696ma/ffu6O/HdcINrw//qK3dOoE2b6m9zyxa49lr3Pi680PX979q18vUiI13f/z593H1XimVk%0AHE3+q1e75TfeWLMrTI2pZxrME6aCbfjw4XzwwQfHzHv22We5+eaby12nWbNmtR1W5XJzYexY1yTx%0A3//W/WXjzZq5G1z94x/uIpmBA6t3G9aiInf5fP/+kJLimmnef9+/JF+Rjh1d88w997g4H3jAkrwJ%0AOZbo/TRhwgRmzpx5zLyZM2cywbd2WN8UFrr7gnz+ubtX9wUXBCcOEddL5csv3fTQoS7xa8VXZZfY%0AvNm18f/2tzBsmLvvy7XXWpu5MX5qeE03kye7n9mBlJTkTsBV4LLLLuOBBx4gLy+P6Ohotm7dyo4d%0AOzj11FMZOXIke/fuJT8/n0cffZSxY8dWusucnBzGjh1b5nqvvvoqTz/9NCLCKaecwmuvvcbOnTu5%0A6aab2LJlCwAvvPACZ511Vvk7UIVJk1wtfsqUY5srguW001xt/Fe/cje8+vJLd6Or8n75FBW52wrc%0Ae687gfqf/7jbNViCN6ZKGl6iD5I2bdowZMgQFixYwNixY5k5cyaXX345jRs3Zs6cObRo0YLdu3dz%0AxhlncMkll1T6sO7Y2Ngy11u3bh2PPvooX3/9Ne3atSu5v/3vfvc7zj33XObMmUNhYSE5OTkVB/zI%0AI+6E5d13uy/H+qJNG3d/kyeecM0kK1bAW28df9Jz40b4zW/cl8FPfuJOuHbuHJyYjWnoyut3Gayh%0APvejf/3113X8+PGqqjpgwABNTk7WvLw8vfXWW7V///46YMAAjY2N1fT0dFVVbdq0abnbKm+95557%0ATu+7777jyrdr105zK7mDZMlxevFF1/d74kT/b20QDAsXqnbo4G4l8MYbbl5BgbvDY2ysu5PmK6/U%0A7/dgTD2B9aMPjLFjx3LbbbeRkpLCoUOHGDRoEC+//DKZmZksW7aMqKgoEhISyC3rOZWlvPHGG9Va%0Ar1Jz57r28DFjXI+U+tzMMXw4LF8O48e7cwkLF7qTxl9/DRdf7H6RdOoU7CiNafDsZGwVNGvWjOHD%0Ah/Ob3/ym5CTs/v376dChA1FRUXz66af8WPzEoEqUt96IESOYPXs2e/bsAShpuhk5ciQvvPACAIWF%0AhewvfTtaVdfDZvx41xY+a5Z7aHF916mTS/B33QX//rdL9K+/Du+8Y0nemACxRF9FEyZMYOXKlSWJ%0A/sorryQ5OZn+/fvz6quvcpKfz6wsb71+/fpx//33c+655zJgwABuv/12KCrir088wacffUT/vn0Z%0ANGAA6z791PUp37DB9UJZvhx27nT3En/vvcA9n7MuREa6NvulS+G771ztvj7/EjGmgan0wSN1rb4+%0AeKRO7NvnLt/Pzz865OUdfXScLxHXEyUqyg3R0azfsYM+3brZzbaMCUMVPXjE2ujri0OH3DNCRY4m%0A75gYaN78mGReMh4RcXytNyfHkrwx5jiW6GvZ6tWrufrqq4+ZFxMTw5IlS44tuHOnu2/LKafU3a19%0AjTFhocFkFFWttG96fdS/f39WVHaBV14eZGW5S++rmeTrWxOcMab+aBAnY2NjY9mzZ0/oJrPMTNdr%0ApkOHaq2uquzZs4fY2NgAB2aMCQUNokYfHx9PamoqmZmZwQ4l8IqKjt4a94cfqr2Z2NhY4uPjAxiY%0AMSZUNIhEHxUVRffu3YMdRu144QW45RZYtMjdItcYYwKsQTTdhKyiInfDsdNOg7PPDnY0xpgQ1SBq%0A9CHrvffczbtmzLALhIwxtcZq9MH0zDPQpYt73J4xxtQSS/TBkpLiHof3u981jHvSGGMaLEv0wTJl%0AinvgxnXXBTsSY0yIs0QfDGlpMHOmexxeq1bBjsYYE+Is0QfD3//uetz87nfBjsQYEwYs0de1nBz3%0AQI1LL4UePYIdjTEmDPiV6EVklIhsEJFNInJPGcu7isinIrJcRFaJyBifZfd6620QkYsCGXyD9Mor%0A7nbEt98e7EiMMWGi0n70IhIBPA9cAKQCS0Vknqqu8yn2ADBLVV8Qkb7AfCDBGx8P9AM6AR+LSG9V%0ALeMG62GgsBCefRZOPx3OPDPY0RhjwoQ/NfohwCZV3aKqecBMYGypMgq08MZbAju88bHATFU9oqo/%0AAJu87YWnd99195y//Xa7QMoYU2f8SfSdge0+06nePF9/Bq4SkVRcbf63VVgXEblBRJJFJDkkb1xW%0A7JlnoGtX+PnPgx2JMSaMBOpk7ATgZVWNB8YAr4mI39tW1amqOlhVB7dv3z5AIdUzycnwxRfw+9/b%0Ag0WMMXXKn4yTBnTxmY735vm6FhgFoKrfiEgs0M7PdcPDlCnusYDXXhvsSIwxYcafWvdSIFFEuotI%0ANO7k6rxSZbYBIwFEpA8QC2R65caLSIyIdAcSgW8DFXyDsX07zJrlroJt2TLY0RhjwkylNXpVLRCR%0AScAHQAQwTVXXisjDQLKqzgPuAF4SkdtwJ2avUfc4qLUiMgtYBxQAt4Zljxu7QMoYUwFVJSMng+wj%0A2ZzY7sSAb1/q2+P5Bg8erMnJyXW/44MHYf16OPlk97SnQMnJgfh4uPBCV6s3xoQlVWXP4T1s3LOR%0AjVkb+X7P9yWvm7I2kZOXwxnxZ/DNtd9Ua/siskxVB5e1LHzPCu7ZA19+6Z7stGiRu5tkQQGceirM%0AmQPdugVmP//5D+zfbxdIGRMmso9ks3HP0URektT3bGRv7t6SchESQUKrBHq37c2wrsPo3bY3J3c4%0AuVZiCp8a/bZtR5P6okWwzrveKzraPeHpnHNczfu++9xtg2fNghEjarbPwkLo3RtOOAG+/rrm78EY%0AEzR5hXnszNlJRk4G6Tnp7vVA+jHTW/dtZefBnSXrCEKXll1IbJNI77a9SWyTSGJbN57QKoHoiOiA%0AxRd+NXpV1wzjm9i3bXPLmjeHs86CK65wyX3IkGObai64AH72M9fU8tRTMHly9S9umjcPtmyBJ56o%0A+XsyxtSa3IJcVu1cxeaszccmcp+EvufwnjLXbd+kPR2bdSSueRw/7f3To0m9bSI9W/ekcVTjOn43%0AxwudGv2+ffDvf7uk/uWXrmkGoEMHl9CLh1NOqbwfe3Y2TJwIc+fClVfC1KnQpEnVYzrnHEhNdY8L%0AtL7zxtQLRwqOsGrnKpalLyN5RzLL0pexZtcaCooKSsrERMQQ1zzOJfBmpV595ndo2oGoiPrx4KDw%0AqdH/4Q/ujpAXX+yS7NChkJhY9Rp5ixbw9tvw2GPwpz/B2rWu3T4hwf9tfPut+8KZMsWSvDFBcqTg%0ACGt2rSlJ6Mk7klmzaw35RfkAtG3clkGdBnHXWXcxqNMg+rTrQ1zzOFrGtERC6DYloVOjB8jMhEBf%0AWfvee66Zp6rt9hMmwPz5rg99ixaVlzfG1EhuQS7rMtexbMfRmvqqnatKknrr2NYM7jSYQXGD3Gun%0AQXRr2S1kEnr41Ohr4/YJP/kJLF3q2u0vuMC12992W8W/ErZtg9mzXfu+JXljauxQ/iHSstNIzU5l%0Ae/Z2UrNTjxsyDx29T1ar2FYMihvE7WfeXpLYE1olhExSr6rQSvS1pXdvWLLEtdvfcQcsWwYvvVR+%0Au/3f/uZe7QIpY/xyKP8Qy9OXszFro0vm+7eTeuBoEs86nHXcOm0btyW+RTzxLeI5vfPpxLeIJ7Ft%0AIoPiBtGjdY+wTeplsUTvr+bN4a234C9/gT/+0XXPLKvd/sABd/J23Dh3p0pjGoi8wjyAgHb5K0th%0AUSHf7f6Ob9O+ZUnaEr5N+5ZVO1dR6HPRfPsm7YlvEU+3lt0Y2mVoSUL3HepDb5aGwhJ9VTRqBPff%0AD0lJrjfO4MHw5pswcuTRMtOmuV47t90WvDiN8dOWvVtYsHEB8zfN59MfPuVI4RG6tOhCzzY96dna%0AG9r0pEfrHvRs3ZOWsVW/V9OOAztYkrqkJLEn70jmQN4BAFrEtGBI5yHcffbdnB5/Ov3a96Nzi87E%0ARgbw6nQTYidj69LGja7d/rvv4Mkn3ZWvRUXQq5e78GrRomBHaMxxjhQc4Ysfv2D+xvks2LSADXs2%0AANCrTS9G9xpN69jWbN672Q1Zm49p9wbXXFL6S6D4Na5ZHAfzD5K8I/mY2npqdioAkY0iSeqYxJBO%0AQzg9/nSGdB5C77a9aeT/Hc1NBcLnZGxdSkyExYvhmmvgzjtdu/3o0bB1q3vAiDH1xNZ9W1mwcQEL%0ANi3gkx8+4VD+IWIiYjgv4TxuOe0WRvcaTWLbxDLXzT6SzZa9W9icdTT5b967mW9Sv+HNtW9SpEUl%0AZRtHNuZI4ZGSeT1b92RYt2EliT2pY5LV1IPEavQ1pera7R94wI336AHffw8REcGOzISpvMI8Fv24%0AiAWbFjB/43zW714PQPdW3RmTOIbRvUYzvPtwmkRV4yLAUvv5cd+P7ovA+xJoHtOc0zufzmmdT6Nd%0Ak3aBeDvGT1ajr00i7v44SUnuoSIPPmhJ3tSJw/mH2XFgBzsO7CDtgOt6+OW2L/nkh0/IycshOiKa%0Ac7udy/UDr2dM4hh6t+0d0J4o0RHRJLZNLPfXgKk/LNEHypgxsGOHPfQ7DBVpEYt+XMSstbPYm7uX%0AFjEtaB7dnBYxLdx4TPNj5vlON49pTmSjY/8NC4oK2Jmzk7QDaUcTeXYaO3K8V2+e750Qi3Vt2ZWr%0A+l/F6MTRjOg+gmbRzerqMJh6zBJ9IFmSDxuqyoqMFUxfPZ2Za2eSmp1Kk6gmxDWL40DeAbKPZJNb%0AkOvXthpHNi75AsjJy2Fnzk6UY5tUIySCuOZxdGreid5te3Newnl0at6Jzs0706l5p5KhVWwr6z9u%0AjmOJ3pgq2Jy1memrpzN9zXS+2/0dkY0iGdVrFE+e/ySXnHgJTaOblpTNL8znQN4BDhxxib/4C6Ci%0A6aZRTUuSducWR5N4+ybtiWhkTYKmeizRG1OJjJwMZq2dxfTV01mStgSAYd2GMfn0yVzW9zLaNmlb%0A5npREVG0adyGNo3b1GW4xhzHEr0xZdifu585381h+urpfPLDJxRpEUkdk3jy/CcZf/J4urTsEuwQ%0AjfGbJXoTNlQVRUtei7TomHn5Rfl8vOVjpq+ezrvfv8uRwiP0aN2D+4bex4T+E+jbvm+w34Ix1WKJ%0A3tQbew/vJSMno8K27JLxcsrkF+aXJO4iLTomsfurQ9MO3DjoRq7ofwVDOg+xk5umwbNEb4Im82Am%0AX/z4BZ9t/YzPf/yc1btWV1Ch42wAABVoSURBVFg+qlFUSe+U4q6KbZu0pXvr7q6rYnRzoiOiEREE%0AoZE0KhkX8aa98fKWJ3VMYkT3Ecd1eTSmIbNPs6kzmQcz+fzHz0sS+5pdawBoEtWEs7uczS/7/ZKe%0AbXoe08fct/95TGRMkN+BMQ2TJXpTa3Yd3MXnW48m9rWZawFoGtWUs7uezRUnX8F5CecxqNOgWr81%0ArjHhzBK9KfHN9m9Iz0knQiKIaBRBZKPIknF/XgFW7lzJZ1s/47Otn5XcY6VpVFOGdh3KVadc5RJ7%0A3KB680BlY8KBJXrDtv3b+P37v2fud3MDsr1m0c0Y2nUoEwdM5LyE8xgYN9ASuzFB5FeiF5FRwF+B%0ACOBfqvp4qeVTgOHeZBOgg6q28pYVAsVn2bap6iWBCNzUXH5hPlMWT+Ghzx9CVfnLyL8wqtcoCosK%0AKdTCar2e2O5EBsYNtJOZxtQjlf43ikgE8DxwAZAKLBWReaq6rriMqt7mU/63wKk+mzisqkmBC9kE%0AwqIfF3HzezezNnMtF/e+mOdGP0dCq4Rgh2WMqQX+PNplCLBJVbeoah4wExhbQfkJwIxABGcCL/Ng%0AJr9+59cMe3kYB/IO8M74d5g3YZ4leWNCmD+/rzsD232mU4HTyyooIt2A7sBCn9mxIpIMFACPq+px%0ADcEicgNwA0BXe6B2rSjSIv6d8m/u/vhuDuQd4O6z7+aPw/54zE24jDGhKdANqeOBt1R9HucO3VQ1%0ATUR6AAtFZLWqbvZdSVWnAlPBPWEqwDGFvRUZK7j5vZtZnLqYYd2G8Y8x/6Bfh37BDssYU0f8abpJ%0AA3zv4BTvzSvLeEo126hqmve6BfiMY9vvTS06cOQAt71/G4OmDmJT1iZeHvsyn038zJK8MWHGnxr9%0AUiBRRLrjEvx44IrShUTkJKA18I3PvNbAIVU9IiLtgLOBJwMRuCmfqvLWureY/MFk0g+kc8OgG3hs%0A5GN2u1xjwlSliV5VC0RkEvABrnvlNFVdKyIPA8mqOs8rOh6Yqcc+bbwP8KKIFOF+PTzu21vHBN6m%0ArE1Mmj+JDzZ/QFLHJN6+/G3OiD8j2GEZY4JIjs3LwTd48GBNTk4OdhgNzt7De3l28bM88dUTREdE%0A88jwR7h1yK3Wn92YMCEiy1R1cFnLLAs0cNv2b+PZxc8yddlUDuYf5PJ+lzPloil0at4p2KEZY+oJ%0AS/QN1Kqdq3jq66eYuWYmAONPHs+dZ97JgI4DghyZMaa+sUTfgKgqn279lCe/epIPNn9A06im/HbI%0Ab5l8xmS6trTrD4wxZbNE3wAUFBXw9rq3eerrp1iWvowTmp7AYyMe46bBN9G6cetgh2eMqecs0ddj%0Ah/IP8Z/l/+H/ffP/+GHfD/Ru25upP53K1QOuJjYyNtjhGWMaCEv09VDmwUyeX/o8f//27+w5vIcz%0A48/kmYue4ZITL6GR+HONmzHGHGWJvh7ZnLWZKYunMG35NA4XHOaSEy/hrrPu4uyuZwc7NGNMA2aJ%0APsi27d/GW+veYva62SxOXUx0RDRXn3I1d5x5B33a9wl2eMaYEGCJPgi2799ekty/SXV3jBgYN5C/%0AjPwLvxrwK+sDb4wJKEv0dSQtO4231r3FrHWz+Hr71wAkdUzisRGPMa7fOHq16RXkCI0xocoSfS1K%0Ay07j7fVvM2vtLL7a/hUAA04YwP+N+D/G9R1HYtvEIEdojAkHlugDbMeBHby97m1mrZvFV9u+QlFO%0AOeEUHhn+COP6juPEdicGO0RjTJixRB8g2UeyGf/WeN7f9D6KcnKHk3novIcY128cJ7U7KdjhGWPC%0AmCX6ACgsKuTK/17Jh5s/5I/D/sj4k8dbjxljTL1hiT4A7vvkPt79/l2eH/M8t5x2S7DDMcaYY9hl%0AljX06spXefLrJ7l58M2W5I0x9ZIl+hpYnLqY6/93PcMThvPXUX8NdjjGGFMmS/TVtH3/dn4282d0%0AadGF2eNmExURFeyQjDGmTNZGXw0H8w4yduZYDuUfYuHEhbRt0jbYIRljTLks0VdRkRYxce5EVmSs%0A4N0r3qVv+77BDskYYypkib6KHv78Yd5e/zZPX/A0YxLHBDscY4yplLXRV8HstbN56POHuCbpGm4/%0A8/Zgh2OMMX6xRO+nlPQUJs6dyFldzuKfP/knIhLskIwxxi+W6P2QfiCdsTPH0q5JO/57+X+JiYwJ%0AdkjGGOM3a6OvRG5BLpe+eSlZh7P46jdfcUKzE4IdkjHGVIkl+gqoKtf/73qWpC3h7cvfJqljUrBD%0AMsaYKvOr6UZERonIBhHZJCL3lLF8iois8IbvRWSfz7KJIrLRGyYGMvja9tTXT/H6qtd5ZPgj/LzP%0Az4MdjjHGVEulNXoRiQCeBy4AUoGlIjJPVdcVl1HV23zK/xY41RtvAzwIDAYUWOatuzeg76IW/G/D%0A/7jn43sYf/J47j/n/mCHY4wx1eZPjX4IsElVt6hqHjATGFtB+QnADG/8IuAjVc3ykvtHwKiaBFwX%0A1uxawxX/vYKBcQP59yX/th42xpgGzZ9E3xnY7jOd6s07joh0A7oDC6uyrojcICLJIpKcmZnpT9y1%0AJvNgJhfPuJjm0c15Z/w7NIlqEtR4jDGmpgLdvXI88JaqFlZlJVWdqqqDVXVw+/btAxyS//IK87hs%0A9mWkH0hn7vi5dG5R5veZMcY0KP4k+jSgi890vDevLOM52mxT1XWD7ncLfscXP37BtLHTGNJ5SLDD%0AMcaYgPAn0S8FEkWku4hE45L5vNKFROQkoDXwjc/sD4ALRaS1iLQGLvTm1Tup2am8uOxFJp8+mSv6%0AXxHscIwxJmAq7XWjqgUiMgmXoCOAaaq6VkQeBpJVtTjpjwdmqqr6rJslIo/gviwAHlbVrMC+hcBY%0AtmMZAJf3uzzIkRhjTGD5dcGUqs4H5pea96dS038uZ91pwLRqxldnlmcsRxBOOeGUYIdijDEBZfe6%0A8aSkp3BSu5NoGt002KEYY0xAWaL3pKSnMDBuYLDDMMaYgLNED+w6uIu0A2mc2vHUYIdijDEBZ4ke%0AWJ6+HMBq9MaYkGSJHtdsA3BqnNXojTGhxxI9rsdN91bdaRXbKtihGGNMwFmix07EGmNCW9gn+v25%0A+9m8d7MlemNMyAr7RL8iYwWA9bgxxoSssE/0xSdirUZvjAlVlugzUujUvJM99NsYE7LCPtEvT19u%0AzTbGmJAW1on+UP4h1u9eb802xpiQFtaJftXOVRRpkSV6Y0xIC+tEX3zrA2u6McaEsrBO9CnpKbRp%0A3IauLbsGOxRjjKk14Z3oM9wVsSIS7FCMMabWhG2izyvMY82uNdZsY4wJeWGb6NdlriOvMM9OxBpj%0AQl7YJnq7B70xJlyEbaJPSU+hWXQzerXpFexQjDGmVoVvos9IIaljEo0kbA+BMSZMhGWWKywqZGXG%0ASgZ2tGYbY0zoC8tEvzFrIwfzD9qjA40xYSEsE73dmtgYE07CMtEvT19OTEQMfdr1CXYoxhhT6/xK%0A9CIySkQ2iMgmEbmnnDKXi8g6EVkrItN95heKyApvmBeowGsiJSOF/if0JyoiKtihGGNMrYusrICI%0ARADPAxcAqcBSEZmnqut8yiQC9wJnq+peEengs4nDqpoU4LirTVVJSU/h8r6XBzsUY4ypE/7U6IcA%0Am1R1i6rmATOBsaXKXA88r6p7AVR1V2DDDJwf9//Ivtx91j5vjAkb/iT6zsB2n+lUb56v3kBvEflK%0ARBaLyCifZbEikuzN/1lZOxCRG7wyyZmZmVV6A1VVfCLWetwYY8JFpU03VdhOInAeEA98ISL9VXUf%0A0E1V00SkB7BQRFar6mbflVV1KjAVYPDgwRqgmMqUkp5ChETQv0P/2tyNMcbUG/7U6NOALj7T8d48%0AX6nAPFXNV9UfgO9xiR9VTfNetwCfAUGtSi/PWE6f9n1oHNU4mGEYY0yd8SfRLwUSRaS7iEQD44HS%0AvWfm4mrziEg7XFPOFhFpLSIxPvPPBtYRRCnpKdY+b4wJK5U23ahqgYhMAj4AIoBpqrpWRB4GklV1%0AnrfsQhFZBxQCf1DVPSJyFvCiiBThvlQe9+2tU9fSD6STkZNhtz4wxoQVv9roVXU+ML/UvD/5jCtw%0Auzf4lvkaqDeN4cszvGfE2olYY0wYCasrY4t73CR1rDfd+o0xptaFXaJPbJNIi5gWwQ7FGGPqTFgl%0A+uUZy63ZxhgTdsIm0WcdzmLrvq12ItYYE3bCJtGvyFgB2K2JjTHhJ2wSvd36wBgTrsIq0Xdp0YV2%0ATdoFOxRjjKlTYZPol2cst2YbY0xYCotEn5OXw4bdGzi1ozXbGGPCT1gk+pUZK1HUavTGmLAUFom+%0A+NYHluiNMeEoLBJ9SnoK7Zu0p1PzTsEOxRhj6lzYJPqBcQMRkWCHYowxdS7kE/2RgiOszVxrzTbG%0AmLAV8ol+za41FBQVWI8bY0zYCvlEX3xFrNXojTHhKuQT/fKM5bSMaUmP1j2CHYoxxgRFyCf6lPQU%0Akjom2YlYY0zYCulEX1BUwMqdK63ZxhgT1kI60W/YvYHcglxL9MaYsBbSib7k1sTW48YYE8ZCPtE3%0AjmzMie1ODHYoxhgTNCGd6JdnLGdAxwFENooMdijGGBM0IZvoi7TIPQzcmm2MMWEuZBP9D3t/IPtI%0Atp2INcaEvZBN9HYi1hhjHL8SvYiMEpENIrJJRO4pp8zlIrJORNaKyHSf+RNFZKM3TAxU4JVJSU8h%0AslEkJ3c4ua52aYwx9VKlZylFJAJ4HrgASAWWisg8VV3nUyYRuBc4W1X3ikgHb34b4EFgMKDAMm/d%0AvYF/K8danrGckzucTExkTG3vyhhj6jV/avRDgE2qukVV84CZwNhSZa4Hni9O4Kq6y5t/EfCRqmZ5%0Ayz4CRgUm9PKpKinpKdZsY4wx+JfoOwPbfaZTvXm+egO9ReQrEVksIqOqsC4icoOIJItIcmZmpv/R%0AlyPtQBqZhzLtRKwxxhC4k7GRQCJwHjABeElEWvm7sqpOVdXBqjq4ffv2NQ5mebo9I9YYY4r5k+jT%0AgC4+0/HePF+pwDxVzVfVH4DvcYnfn3UDLiU9BUE45YRTantXxhhT7/mT6JcCiSLSXUSigfHAvFJl%0A5uJq84hIO1xTzhbgA+BCEWktIq2BC715tSolI4UT251Is+hmtb0rY4yp9yrtdaOqBSIyCZegI4Bp%0AqrpWRB4GklV1HkcT+jqgEPiDqu4BEJFHcF8WAA+ralZtvBFfy9OXc063c2p7N8YY0yD4dRMYVZ0P%0AzC81708+4wrc7g2l150GTKtZmP7LPJjJ9uzt1uPGGGM8IXdl7PIMOxFrjDG+Qi/Rez1urEZvjDFO%0AyCX6lIwUElol0Lpx62CHYowx9ULoJfr0FGu2McYYHyGV6LOPZLMpaxMDO1qiN8aYYiGV6FdkrADg%0A1DhrnzfGmGIhlejt1gfGGHO8kEr0KRkpxDWLo2OzjsEOxRhj6o3QSvTpKdZsY4wxpYRMoj+cf5j1%0AmevtRKwxxpQSMok++0g2l/e7nHMTzg12KMYYU6/4da+bhuCEZicw/RfTKy9ojDFhJmRq9MYYY8pm%0Aid4YY0KcJXpjjAlxluiNMSbEWaI3xpgQZ4neGGNCnCV6Y4wJcZbojTEmxIl7rnf9ISKZwI812EQ7%0AYHeAwqkNFl/NWHw1Y/HVTH2Or5uqti9rQb1L9DUlIsmqOjjYcZTH4qsZi69mLL6aqe/xlceabowx%0AJsRZojfGmBAXiol+arADqITFVzMWX81YfDVT3+MrU8i10RtjjDlWKNbojTHG+LBEb4wxIa5BJnoR%0AGSUiG0Rkk4jcU8byGBF501u+REQS6jC2LiLyqYisE5G1IvL7MsqcJyL7RWSFN/ypruLziWGriKz2%0A9p9cxnIRkee8Y7hKROrsGY0icqLPsVkhItkiMrlUmTo9hiIyTUR2icgan3ltROQjEdnovbYuZ92J%0AXpmNIjKxDuN7SkS+8/5+c0SkVTnrVvhZqMX4/iwiaT5/wzHlrFvh/3stxvemT2xbRWRFOevW+vGr%0AMVVtUAMQAWwGegDRwEqgb6kytwD/9MbHA2/WYXxxwEBvvDnwfRnxnQe8G+TjuBVoV8HyMcACQIAz%0AgCVB/Htn4C4GCdoxBIYBA4E1PvOeBO7xxu8BnihjvTbAFu+1tTfeuo7iuxCI9MafKCs+fz4LtRjf%0An4E7/fj7V/j/XlvxlVr+/4A/Bev41XRoiDX6IcAmVd2iqnnATGBsqTJjgVe88beAkSIidRGcqqar%0Aaoo3fgBYD3Sui30H2FjgVXUWA61EJC4IcYwENqtqTa6WrjFV/QLIKjXb93P2CvCzMla9CPhIVbNU%0AdS/wETCqLuJT1Q9VtcCbXAzEB3q//irn+PnDn//3GqsoPi93XA7MCPR+60pDTPSdge0+06kcn0hL%0Ayngf9P1A2zqJzofXZHQqsKSMxWeKyEoRWSAi/eo0MEeBD0VkmYjcUMZyf45zXRhP+f9gwT6GJ6hq%0AujeeAZxQRpn6chx/g/uFVpbKPgu1aZLXtDStnKav+nD8zgF2qurGcpYH8/j5pSEm+gZBRJoBbwOT%0AVTW71OIUXFPEAOBvwNy6jg8YqqoDgdHArSIyLAgxVEhEooFLgNllLK4Px7CEut/w9bKvsojcDxQA%0Ab5RTJFifhReAnkASkI5rHqmPJlBxbb7e/y81xESfBnTxmY735pVZRkQigZbAnjqJzu0zCpfk31DV%0A/5ZerqrZqprjjc8HokSkXV3F5+03zXvdBczB/UT25c9xrm2jgRRV3Vl6QX04hsDO4uYs73VXGWWC%0AehxF5Brgp8CV3pfRcfz4LNQKVd2pqoWqWgS8VM5+g338IoGfA2+WVyZYx68qGmKiXwokikh3r8Y3%0AHphXqsw8oLh3w2XAwvI+5IHmtef9G1ivqs+UU6Zj8TkDERmC+zvU5RdRUxFpXjyOO2m3plSxecCv%0AvN43ZwD7fZop6kq5NalgH0OP7+dsIvBOGWU+AC4UkdZe08SF3rxaJyKjgLuAS1T1UDll/Pks1FZ8%0Avud8Li1nv/78v9em84HvVDW1rIXBPH5VEuyzwdUZcD1Cvsedjb/fm/cw7gMNEIv7ub8J+BboUYex%0ADcX9hF8FrPCGMcBNwE1emUnAWlwPgsXAWXV8/Hp4+17pxVF8DH1jFOB57xivBgbXcYxNcYm7pc+8%0AoB1D3BdOOpCPaye+Fnfe5xNgI/Ax0MYrOxj4l8+6v/E+i5uAX9dhfJtw7dvFn8PinmidgPkVfRbq%0AKL7XvM/WKlzyjisdnzd93P97XcTnzX+5+DPnU7bOj19NB7sFgjHGhLiG2HRjjDGmCizRG2NMiLNE%0Ab4wxIc4SvTHGhDhL9MYYE+Is0RtjTIizRG+MMSHu/wPTibN4LynFbAAAAABJRU5ErkJggg=="/>
          <p:cNvSpPr>
            <a:spLocks noChangeAspect="1" noChangeArrowheads="1"/>
          </p:cNvSpPr>
          <p:nvPr/>
        </p:nvSpPr>
        <p:spPr bwMode="auto">
          <a:xfrm>
            <a:off x="3186158" y="3836245"/>
            <a:ext cx="3606528" cy="3606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962070" y="2108202"/>
            <a:ext cx="4448175" cy="3323482"/>
          </a:xfrm>
          <a:prstGeom prst="rect">
            <a:avLst/>
          </a:prstGeom>
        </p:spPr>
      </p:pic>
      <p:pic>
        <p:nvPicPr>
          <p:cNvPr id="6" name="Picture 5"/>
          <p:cNvPicPr>
            <a:picLocks noChangeAspect="1"/>
          </p:cNvPicPr>
          <p:nvPr/>
        </p:nvPicPr>
        <p:blipFill>
          <a:blip r:embed="rId3"/>
          <a:stretch>
            <a:fillRect/>
          </a:stretch>
        </p:blipFill>
        <p:spPr>
          <a:xfrm>
            <a:off x="6289651" y="2220686"/>
            <a:ext cx="4617835" cy="3210998"/>
          </a:xfrm>
          <a:prstGeom prst="rect">
            <a:avLst/>
          </a:prstGeom>
        </p:spPr>
      </p:pic>
    </p:spTree>
    <p:extLst>
      <p:ext uri="{BB962C8B-B14F-4D97-AF65-F5344CB8AC3E}">
        <p14:creationId xmlns:p14="http://schemas.microsoft.com/office/powerpoint/2010/main" val="4649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endParaRPr lang="en-US" dirty="0"/>
          </a:p>
        </p:txBody>
      </p:sp>
      <p:pic>
        <p:nvPicPr>
          <p:cNvPr id="4" name="Content Placeholder 3"/>
          <p:cNvPicPr>
            <a:picLocks noGrp="1" noChangeAspect="1"/>
          </p:cNvPicPr>
          <p:nvPr>
            <p:ph idx="1"/>
          </p:nvPr>
        </p:nvPicPr>
        <p:blipFill>
          <a:blip r:embed="rId2"/>
          <a:stretch>
            <a:fillRect/>
          </a:stretch>
        </p:blipFill>
        <p:spPr>
          <a:xfrm>
            <a:off x="6983730" y="2146730"/>
            <a:ext cx="4171950" cy="2743200"/>
          </a:xfrm>
          <a:prstGeom prst="rect">
            <a:avLst/>
          </a:prstGeom>
        </p:spPr>
      </p:pic>
      <p:pic>
        <p:nvPicPr>
          <p:cNvPr id="5" name="Picture 4"/>
          <p:cNvPicPr>
            <a:picLocks noChangeAspect="1"/>
          </p:cNvPicPr>
          <p:nvPr/>
        </p:nvPicPr>
        <p:blipFill>
          <a:blip r:embed="rId3"/>
          <a:stretch>
            <a:fillRect/>
          </a:stretch>
        </p:blipFill>
        <p:spPr>
          <a:xfrm>
            <a:off x="1598023" y="2161017"/>
            <a:ext cx="3352800" cy="2714625"/>
          </a:xfrm>
          <a:prstGeom prst="rect">
            <a:avLst/>
          </a:prstGeom>
        </p:spPr>
      </p:pic>
    </p:spTree>
    <p:extLst>
      <p:ext uri="{BB962C8B-B14F-4D97-AF65-F5344CB8AC3E}">
        <p14:creationId xmlns:p14="http://schemas.microsoft.com/office/powerpoint/2010/main" val="1521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DA75-E7C9-4CB0-8A8B-82101A049ABE}"/>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Kết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luận</a:t>
            </a:r>
            <a:endParaRPr lang="vi-V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B35F41-5EEC-405A-982F-D045CE1858FA}"/>
              </a:ext>
            </a:extLst>
          </p:cNvPr>
          <p:cNvSpPr>
            <a:spLocks noGrp="1"/>
          </p:cNvSpPr>
          <p:nvPr>
            <p:ph idx="1"/>
          </p:nvPr>
        </p:nvSpPr>
        <p:spPr>
          <a:xfrm>
            <a:off x="1097278" y="2120727"/>
            <a:ext cx="10294621" cy="3314873"/>
          </a:xfrm>
        </p:spPr>
        <p:txBody>
          <a:bodyPr>
            <a:normAutofit fontScale="92500"/>
          </a:bodyPr>
          <a:lstStyle/>
          <a:p>
            <a:pPr marL="514350" indent="-514350" algn="just">
              <a:lnSpc>
                <a:spcPct val="150000"/>
              </a:lnSpc>
              <a:buFont typeface="+mj-lt"/>
              <a:buAutoNum type="arabicPeriod"/>
            </a:pPr>
            <a:r>
              <a:rPr lang="vi-VN" sz="2400" dirty="0">
                <a:latin typeface="Times New Roman" panose="02020603050405020304" pitchFamily="18" charset="0"/>
                <a:cs typeface="Times New Roman" panose="02020603050405020304" pitchFamily="18" charset="0"/>
              </a:rPr>
              <a:t>Có rất nhiều điều tuyệt vời mà mọi </a:t>
            </a:r>
            <a:r>
              <a:rPr lang="vi-VN" sz="2400" dirty="0" smtClean="0">
                <a:latin typeface="Times New Roman" panose="02020603050405020304" pitchFamily="18" charset="0"/>
                <a:cs typeface="Times New Roman" panose="02020603050405020304" pitchFamily="18" charset="0"/>
              </a:rPr>
              <a:t>ngườiđã </a:t>
            </a:r>
            <a:r>
              <a:rPr lang="vi-VN" sz="2400" dirty="0">
                <a:latin typeface="Times New Roman" panose="02020603050405020304" pitchFamily="18" charset="0"/>
                <a:cs typeface="Times New Roman" panose="02020603050405020304" pitchFamily="18" charset="0"/>
              </a:rPr>
              <a:t>thực hiện bằng cách sử dụng máy học, một số trong đó bao gồm các ứng dụng liên quan đến chăm sóc sức khỏe, công cụ đề xuất cho phim ảnh, âm nhạc, quảng cáo được cá nhân hóa và khai thác tình cảm trên phương tiện truyền thông xã hội để kể tên một số</a:t>
            </a:r>
            <a:r>
              <a:rPr lang="vi-VN" sz="2400" dirty="0" smtClean="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514350" indent="-514350" algn="just">
              <a:lnSpc>
                <a:spcPct val="150000"/>
              </a:lnSpc>
              <a:buFont typeface="+mj-lt"/>
              <a:buAutoNum type="arabicPeriod"/>
            </a:pPr>
            <a:r>
              <a:rPr lang="vi-VN" sz="2400" dirty="0">
                <a:latin typeface="Times New Roman" panose="02020603050405020304" pitchFamily="18" charset="0"/>
                <a:cs typeface="Times New Roman" panose="02020603050405020304" pitchFamily="18" charset="0"/>
              </a:rPr>
              <a:t>Với những tiến bộ trong học máy và trí tuệ nhân tạo có vẻ khó hiểu, TensorFlow là công cụ giúp đạt được những mục tiêu này</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8449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DA75-E7C9-4CB0-8A8B-82101A049ABE}"/>
              </a:ext>
            </a:extLst>
          </p:cNvPr>
          <p:cNvSpPr>
            <a:spLocks noGrp="1"/>
          </p:cNvSpPr>
          <p:nvPr>
            <p:ph type="title"/>
          </p:nvPr>
        </p:nvSpPr>
        <p:spPr/>
        <p:txBody>
          <a:bodyPr/>
          <a:lstStyle/>
          <a:p>
            <a:r>
              <a:rPr lang="en-US" b="1" dirty="0" err="1" smtClean="0">
                <a:latin typeface="Times New Roman" panose="02020603050405020304" pitchFamily="18" charset="0"/>
                <a:cs typeface="Times New Roman" panose="02020603050405020304" pitchFamily="18" charset="0"/>
              </a:rPr>
              <a:t>Tài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liệu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tham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endParaRPr lang="vi-V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B35F41-5EEC-405A-982F-D045CE1858FA}"/>
              </a:ext>
            </a:extLst>
          </p:cNvPr>
          <p:cNvSpPr>
            <a:spLocks noGrp="1"/>
          </p:cNvSpPr>
          <p:nvPr>
            <p:ph idx="1"/>
          </p:nvPr>
        </p:nvSpPr>
        <p:spPr>
          <a:xfrm>
            <a:off x="1097278" y="2120727"/>
            <a:ext cx="10294621" cy="3314873"/>
          </a:xfrm>
        </p:spPr>
        <p:txBody>
          <a:bodyPr>
            <a:normAutofit/>
          </a:bodyPr>
          <a:lstStyle/>
          <a:p>
            <a:pPr marL="615315" indent="-603250">
              <a:lnSpc>
                <a:spcPts val="2865"/>
              </a:lnSpc>
              <a:spcBef>
                <a:spcPts val="100"/>
              </a:spcBef>
              <a:buFont typeface="DejaVu Sans"/>
              <a:buChar char="➢"/>
              <a:tabLst>
                <a:tab pos="615315" algn="l"/>
                <a:tab pos="615950" algn="l"/>
              </a:tabLst>
            </a:pPr>
            <a:r>
              <a:rPr lang="en-US" sz="2400" spc="-320" dirty="0" err="1">
                <a:solidFill>
                  <a:srgbClr val="FFFFFF"/>
                </a:solidFill>
                <a:latin typeface="Verdana"/>
                <a:cs typeface="Verdana"/>
                <a:hlinkClick r:id="rId2"/>
              </a:rPr>
              <a:t>TensorFlow</a:t>
            </a:r>
            <a:r>
              <a:rPr lang="en-US" sz="2400" spc="-300" dirty="0">
                <a:solidFill>
                  <a:srgbClr val="FFFFFF"/>
                </a:solidFill>
                <a:latin typeface="Verdana"/>
                <a:cs typeface="Verdana"/>
                <a:hlinkClick r:id="rId2"/>
              </a:rPr>
              <a:t> </a:t>
            </a:r>
            <a:r>
              <a:rPr lang="en-US" sz="2400" spc="-245" dirty="0">
                <a:solidFill>
                  <a:srgbClr val="FFFFFF"/>
                </a:solidFill>
                <a:latin typeface="Verdana"/>
                <a:cs typeface="Verdana"/>
                <a:hlinkClick r:id="rId2"/>
              </a:rPr>
              <a:t>tutorials</a:t>
            </a:r>
            <a:endParaRPr lang="en-US" sz="2400" dirty="0">
              <a:latin typeface="Verdana"/>
              <a:cs typeface="Verdana"/>
            </a:endParaRPr>
          </a:p>
          <a:p>
            <a:pPr marL="546100" indent="-533400">
              <a:lnSpc>
                <a:spcPts val="2850"/>
              </a:lnSpc>
              <a:buFont typeface="DejaVu Sans"/>
              <a:buChar char="➢"/>
              <a:tabLst>
                <a:tab pos="545465" algn="l"/>
                <a:tab pos="546100" algn="l"/>
              </a:tabLst>
            </a:pPr>
            <a:r>
              <a:rPr lang="en-US" sz="2400" spc="-315" dirty="0">
                <a:solidFill>
                  <a:srgbClr val="FFFFFF"/>
                </a:solidFill>
                <a:latin typeface="Verdana"/>
                <a:cs typeface="Verdana"/>
                <a:hlinkClick r:id="rId3"/>
              </a:rPr>
              <a:t>quora.com/topic/</a:t>
            </a:r>
            <a:r>
              <a:rPr lang="en-US" sz="2400" spc="-315" dirty="0" err="1">
                <a:solidFill>
                  <a:srgbClr val="FFFFFF"/>
                </a:solidFill>
                <a:latin typeface="Verdana"/>
                <a:cs typeface="Verdana"/>
                <a:hlinkClick r:id="rId3"/>
              </a:rPr>
              <a:t>TensorFlow</a:t>
            </a:r>
            <a:r>
              <a:rPr lang="en-US" sz="2400" spc="-315" dirty="0">
                <a:solidFill>
                  <a:srgbClr val="FFFFFF"/>
                </a:solidFill>
                <a:latin typeface="Verdana"/>
                <a:cs typeface="Verdana"/>
                <a:hlinkClick r:id="rId3"/>
              </a:rPr>
              <a:t>-software-library</a:t>
            </a:r>
            <a:endParaRPr lang="en-US" sz="2400" dirty="0">
              <a:latin typeface="Verdana"/>
              <a:cs typeface="Verdana"/>
            </a:endParaRPr>
          </a:p>
          <a:p>
            <a:pPr marL="546100" indent="-533400">
              <a:lnSpc>
                <a:spcPts val="2850"/>
              </a:lnSpc>
              <a:buFont typeface="DejaVu Sans"/>
              <a:buChar char="➢"/>
              <a:tabLst>
                <a:tab pos="545465" algn="l"/>
                <a:tab pos="546100" algn="l"/>
              </a:tabLst>
            </a:pPr>
            <a:r>
              <a:rPr lang="en-US" sz="2400" spc="-335" dirty="0">
                <a:solidFill>
                  <a:srgbClr val="FFFFFF"/>
                </a:solidFill>
                <a:latin typeface="Verdana"/>
                <a:cs typeface="Verdana"/>
                <a:hlinkClick r:id="rId4"/>
              </a:rPr>
              <a:t>Machine </a:t>
            </a:r>
            <a:r>
              <a:rPr lang="en-US" sz="2400" spc="-325" dirty="0">
                <a:solidFill>
                  <a:srgbClr val="FFFFFF"/>
                </a:solidFill>
                <a:latin typeface="Verdana"/>
                <a:cs typeface="Verdana"/>
                <a:hlinkClick r:id="rId4"/>
              </a:rPr>
              <a:t>learning </a:t>
            </a:r>
            <a:r>
              <a:rPr lang="en-US" sz="2400" spc="-290" dirty="0">
                <a:solidFill>
                  <a:srgbClr val="FFFFFF"/>
                </a:solidFill>
                <a:latin typeface="Verdana"/>
                <a:cs typeface="Verdana"/>
                <a:hlinkClick r:id="rId4"/>
              </a:rPr>
              <a:t>crash</a:t>
            </a:r>
            <a:r>
              <a:rPr lang="en-US" sz="2400" spc="-240" dirty="0">
                <a:solidFill>
                  <a:srgbClr val="FFFFFF"/>
                </a:solidFill>
                <a:latin typeface="Verdana"/>
                <a:cs typeface="Verdana"/>
                <a:hlinkClick r:id="rId4"/>
              </a:rPr>
              <a:t> </a:t>
            </a:r>
            <a:r>
              <a:rPr lang="en-US" sz="2400" spc="-305" dirty="0">
                <a:solidFill>
                  <a:srgbClr val="FFFFFF"/>
                </a:solidFill>
                <a:latin typeface="Verdana"/>
                <a:cs typeface="Verdana"/>
                <a:hlinkClick r:id="rId4"/>
              </a:rPr>
              <a:t>course</a:t>
            </a:r>
            <a:endParaRPr lang="en-US" sz="2400" dirty="0">
              <a:latin typeface="Verdana"/>
              <a:cs typeface="Verdana"/>
            </a:endParaRPr>
          </a:p>
          <a:p>
            <a:pPr marL="546100" indent="-533400">
              <a:lnSpc>
                <a:spcPts val="2850"/>
              </a:lnSpc>
              <a:buFont typeface="DejaVu Sans"/>
              <a:buChar char="➢"/>
              <a:tabLst>
                <a:tab pos="545465" algn="l"/>
                <a:tab pos="546100" algn="l"/>
              </a:tabLst>
            </a:pPr>
            <a:r>
              <a:rPr lang="en-US" sz="2400" spc="-380" dirty="0">
                <a:solidFill>
                  <a:srgbClr val="FFFFFF"/>
                </a:solidFill>
                <a:latin typeface="Verdana"/>
                <a:cs typeface="Verdana"/>
                <a:hlinkClick r:id="rId5"/>
              </a:rPr>
              <a:t>Your </a:t>
            </a:r>
            <a:r>
              <a:rPr lang="en-US" sz="2400" spc="-185" dirty="0">
                <a:solidFill>
                  <a:srgbClr val="FFFFFF"/>
                </a:solidFill>
                <a:latin typeface="Verdana"/>
                <a:cs typeface="Verdana"/>
                <a:hlinkClick r:id="rId5"/>
              </a:rPr>
              <a:t>first </a:t>
            </a:r>
            <a:r>
              <a:rPr lang="en-US" sz="2400" spc="-320" dirty="0" err="1">
                <a:solidFill>
                  <a:srgbClr val="FFFFFF"/>
                </a:solidFill>
                <a:latin typeface="Verdana"/>
                <a:cs typeface="Verdana"/>
                <a:hlinkClick r:id="rId5"/>
              </a:rPr>
              <a:t>TensorFlow</a:t>
            </a:r>
            <a:r>
              <a:rPr lang="en-US" sz="2400" spc="-320" dirty="0">
                <a:solidFill>
                  <a:srgbClr val="FFFFFF"/>
                </a:solidFill>
                <a:latin typeface="Verdana"/>
                <a:cs typeface="Verdana"/>
                <a:hlinkClick r:id="rId5"/>
              </a:rPr>
              <a:t> </a:t>
            </a:r>
            <a:r>
              <a:rPr lang="en-US" sz="2400" spc="-409" dirty="0">
                <a:solidFill>
                  <a:srgbClr val="FFFFFF"/>
                </a:solidFill>
                <a:latin typeface="Verdana"/>
                <a:cs typeface="Verdana"/>
                <a:hlinkClick r:id="rId5"/>
              </a:rPr>
              <a:t>programming </a:t>
            </a:r>
            <a:r>
              <a:rPr lang="en-US" sz="2400" spc="-270" dirty="0">
                <a:solidFill>
                  <a:srgbClr val="FFFFFF"/>
                </a:solidFill>
                <a:latin typeface="Verdana"/>
                <a:cs typeface="Verdana"/>
                <a:hlinkClick r:id="rId5"/>
              </a:rPr>
              <a:t>with</a:t>
            </a:r>
            <a:r>
              <a:rPr lang="en-US" sz="2400" spc="-190" dirty="0">
                <a:solidFill>
                  <a:srgbClr val="FFFFFF"/>
                </a:solidFill>
                <a:latin typeface="Verdana"/>
                <a:cs typeface="Verdana"/>
                <a:hlinkClick r:id="rId5"/>
              </a:rPr>
              <a:t> </a:t>
            </a:r>
            <a:r>
              <a:rPr lang="en-US" sz="2400" spc="-305" dirty="0" err="1">
                <a:solidFill>
                  <a:srgbClr val="FFFFFF"/>
                </a:solidFill>
                <a:latin typeface="Verdana"/>
                <a:cs typeface="Verdana"/>
                <a:hlinkClick r:id="rId5"/>
              </a:rPr>
              <a:t>Jupyter</a:t>
            </a:r>
            <a:endParaRPr lang="en-US" sz="2400" dirty="0">
              <a:latin typeface="Verdana"/>
              <a:cs typeface="Verdana"/>
            </a:endParaRPr>
          </a:p>
          <a:p>
            <a:pPr marL="546100" indent="-533400">
              <a:lnSpc>
                <a:spcPts val="2865"/>
              </a:lnSpc>
              <a:buFont typeface="DejaVu Sans"/>
              <a:buChar char="➢"/>
              <a:tabLst>
                <a:tab pos="545465" algn="l"/>
                <a:tab pos="546100" algn="l"/>
              </a:tabLst>
            </a:pPr>
            <a:r>
              <a:rPr lang="en-US" sz="2400" spc="-320" dirty="0" err="1">
                <a:solidFill>
                  <a:srgbClr val="FFFFFF"/>
                </a:solidFill>
                <a:latin typeface="Verdana"/>
                <a:cs typeface="Verdana"/>
                <a:hlinkClick r:id="rId6"/>
              </a:rPr>
              <a:t>TensorFlow</a:t>
            </a:r>
            <a:r>
              <a:rPr lang="en-US" sz="2400" spc="-320" dirty="0">
                <a:solidFill>
                  <a:srgbClr val="FFFFFF"/>
                </a:solidFill>
                <a:latin typeface="Verdana"/>
                <a:cs typeface="Verdana"/>
                <a:hlinkClick r:id="rId6"/>
              </a:rPr>
              <a:t> </a:t>
            </a:r>
            <a:r>
              <a:rPr lang="en-US" sz="2400" spc="-415" dirty="0">
                <a:solidFill>
                  <a:srgbClr val="FFFFFF"/>
                </a:solidFill>
                <a:latin typeface="Verdana"/>
                <a:cs typeface="Verdana"/>
                <a:hlinkClick r:id="rId6"/>
              </a:rPr>
              <a:t>Dev-Summit</a:t>
            </a:r>
            <a:r>
              <a:rPr lang="en-US" sz="2400" spc="-280" dirty="0">
                <a:solidFill>
                  <a:srgbClr val="FFFFFF"/>
                </a:solidFill>
                <a:latin typeface="Verdana"/>
                <a:cs typeface="Verdana"/>
                <a:hlinkClick r:id="rId6"/>
              </a:rPr>
              <a:t> </a:t>
            </a:r>
            <a:r>
              <a:rPr lang="en-US" sz="2400" spc="-310" dirty="0">
                <a:solidFill>
                  <a:srgbClr val="FFFFFF"/>
                </a:solidFill>
                <a:latin typeface="Verdana"/>
                <a:cs typeface="Verdana"/>
              </a:rPr>
              <a:t>2018</a:t>
            </a:r>
            <a:endParaRPr lang="en-US" sz="2400" dirty="0">
              <a:latin typeface="Verdana"/>
              <a:cs typeface="Verdana"/>
            </a:endParaRPr>
          </a:p>
        </p:txBody>
      </p:sp>
    </p:spTree>
    <p:extLst>
      <p:ext uri="{BB962C8B-B14F-4D97-AF65-F5344CB8AC3E}">
        <p14:creationId xmlns:p14="http://schemas.microsoft.com/office/powerpoint/2010/main" val="1331754543"/>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hỗ dành sẵn cho Nội dung 5">
            <a:extLst>
              <a:ext uri="{FF2B5EF4-FFF2-40B4-BE49-F238E27FC236}">
                <a16:creationId xmlns:a16="http://schemas.microsoft.com/office/drawing/2014/main" id="{36B10A07-6049-4BF1-8E6D-583B7B683B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9" y="19050"/>
            <a:ext cx="12188824" cy="6856214"/>
          </a:xfrm>
        </p:spPr>
      </p:pic>
      <p:sp>
        <p:nvSpPr>
          <p:cNvPr id="2" name="Slide Number Placeholder 1"/>
          <p:cNvSpPr>
            <a:spLocks noGrp="1"/>
          </p:cNvSpPr>
          <p:nvPr>
            <p:ph type="sldNum" sz="quarter" idx="12"/>
          </p:nvPr>
        </p:nvSpPr>
        <p:spPr/>
        <p:txBody>
          <a:bodyPr/>
          <a:lstStyle/>
          <a:p>
            <a:pPr algn="r"/>
            <a:fld id="{81FEFA0A-2F20-4B60-98C6-5FFDA469AA1C}" type="slidenum">
              <a:rPr lang="vi-VN" smtClean="0"/>
              <a:pPr algn="r"/>
              <a:t>29</a:t>
            </a:fld>
            <a:endParaRPr lang="vi-VN" dirty="0"/>
          </a:p>
        </p:txBody>
      </p:sp>
    </p:spTree>
    <p:extLst>
      <p:ext uri="{BB962C8B-B14F-4D97-AF65-F5344CB8AC3E}">
        <p14:creationId xmlns:p14="http://schemas.microsoft.com/office/powerpoint/2010/main" val="317574289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latin typeface="Times New Roman" panose="02020603050405020304" pitchFamily="18" charset="0"/>
                <a:cs typeface="Times New Roman" panose="02020603050405020304" pitchFamily="18" charset="0"/>
              </a:rPr>
              <a:t>Câu</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hỏi</a:t>
            </a:r>
            <a:r>
              <a:rPr lang="en-US" dirty="0" smtClean="0">
                <a:solidFill>
                  <a:schemeClr val="tx1"/>
                </a:solidFill>
                <a:latin typeface="Times New Roman" panose="02020603050405020304" pitchFamily="18" charset="0"/>
                <a:cs typeface="Times New Roman" panose="02020603050405020304" pitchFamily="18" charset="0"/>
              </a:rPr>
              <a:t> :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Có</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bao</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nhiêu</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người</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đã</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nghe</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về</a:t>
            </a:r>
            <a:r>
              <a:rPr lang="en-US" sz="2200" dirty="0" smtClean="0">
                <a:solidFill>
                  <a:schemeClr val="tx1"/>
                </a:solidFill>
                <a:latin typeface="Times New Roman" panose="02020603050405020304" pitchFamily="18" charset="0"/>
                <a:cs typeface="Times New Roman" panose="02020603050405020304" pitchFamily="18" charset="0"/>
              </a:rPr>
              <a:t> Deep learning / Machine Learning / </a:t>
            </a:r>
            <a:r>
              <a:rPr lang="en-US" sz="2200" dirty="0" err="1" smtClean="0">
                <a:solidFill>
                  <a:schemeClr val="tx1"/>
                </a:solidFill>
                <a:latin typeface="Times New Roman" panose="02020603050405020304" pitchFamily="18" charset="0"/>
                <a:cs typeface="Times New Roman" panose="02020603050405020304" pitchFamily="18" charset="0"/>
              </a:rPr>
              <a:t>TensorFlow</a:t>
            </a:r>
            <a:r>
              <a:rPr lang="en-US" sz="2200" dirty="0" smtClean="0">
                <a:solidFill>
                  <a:schemeClr val="tx1"/>
                </a:solidFill>
                <a:latin typeface="Times New Roman" panose="02020603050405020304" pitchFamily="18" charset="0"/>
                <a:cs typeface="Times New Roman" panose="02020603050405020304" pitchFamily="18" charset="0"/>
              </a:rPr>
              <a:t> ?</a:t>
            </a:r>
          </a:p>
          <a:p>
            <a:endParaRPr lang="en-US" sz="2200" dirty="0" smtClean="0">
              <a:solidFill>
                <a:schemeClr val="tx1"/>
              </a:solidFill>
              <a:latin typeface="Times New Roman" panose="02020603050405020304" pitchFamily="18" charset="0"/>
              <a:cs typeface="Times New Roman" panose="02020603050405020304" pitchFamily="18" charset="0"/>
            </a:endParaRPr>
          </a:p>
          <a:p>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Có</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bao</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nhiêu</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người</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đã</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biết</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về</a:t>
            </a:r>
            <a:r>
              <a:rPr lang="en-US" sz="2200" dirty="0">
                <a:solidFill>
                  <a:schemeClr val="tx1"/>
                </a:solidFill>
                <a:latin typeface="Times New Roman" panose="02020603050405020304" pitchFamily="18" charset="0"/>
                <a:cs typeface="Times New Roman" panose="02020603050405020304" pitchFamily="18" charset="0"/>
              </a:rPr>
              <a:t> Deep learning / Machine Learning / </a:t>
            </a:r>
            <a:r>
              <a:rPr lang="en-US" sz="2200" dirty="0" err="1">
                <a:solidFill>
                  <a:schemeClr val="tx1"/>
                </a:solidFill>
                <a:latin typeface="Times New Roman" panose="02020603050405020304" pitchFamily="18" charset="0"/>
                <a:cs typeface="Times New Roman" panose="02020603050405020304" pitchFamily="18" charset="0"/>
              </a:rPr>
              <a:t>TensorFlow</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a:t>
            </a:r>
          </a:p>
          <a:p>
            <a:endParaRPr lang="en-US" sz="2200" dirty="0">
              <a:solidFill>
                <a:schemeClr val="tx1"/>
              </a:solidFill>
              <a:latin typeface="Times New Roman" panose="02020603050405020304" pitchFamily="18" charset="0"/>
              <a:cs typeface="Times New Roman" panose="02020603050405020304" pitchFamily="18" charset="0"/>
            </a:endParaRPr>
          </a:p>
          <a:p>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Có</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bao</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nhiêu</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người</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đã</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sử</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dụng</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về</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Deep learning / Machine Learning / </a:t>
            </a:r>
            <a:r>
              <a:rPr lang="en-US" sz="2200" dirty="0" err="1">
                <a:solidFill>
                  <a:schemeClr val="tx1"/>
                </a:solidFill>
                <a:latin typeface="Times New Roman" panose="02020603050405020304" pitchFamily="18" charset="0"/>
                <a:cs typeface="Times New Roman" panose="02020603050405020304" pitchFamily="18" charset="0"/>
              </a:rPr>
              <a:t>TensorFlow</a:t>
            </a:r>
            <a:r>
              <a:rPr lang="en-US" sz="2200" dirty="0">
                <a:solidFill>
                  <a:schemeClr val="tx1"/>
                </a:solidFill>
                <a:latin typeface="Times New Roman" panose="02020603050405020304" pitchFamily="18" charset="0"/>
                <a:cs typeface="Times New Roman" panose="02020603050405020304" pitchFamily="18" charset="0"/>
              </a:rPr>
              <a:t> ?</a:t>
            </a:r>
          </a:p>
          <a:p>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36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in)">
                                      <p:cBhvr>
                                        <p:cTn id="19" dur="2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DA75-E7C9-4CB0-8A8B-82101A049ABE}"/>
              </a:ext>
            </a:extLst>
          </p:cNvPr>
          <p:cNvSpPr>
            <a:spLocks noGrp="1"/>
          </p:cNvSpPr>
          <p:nvPr>
            <p:ph type="title"/>
          </p:nvPr>
        </p:nvSpPr>
        <p:spPr/>
        <p:txBody>
          <a:bodyPr/>
          <a:lstStyle/>
          <a:p>
            <a:r>
              <a:rPr lang="en-US" b="1" dirty="0" err="1">
                <a:solidFill>
                  <a:schemeClr val="tx1"/>
                </a:solidFill>
                <a:latin typeface="Times New Roman" panose="02020603050405020304" pitchFamily="18" charset="0"/>
                <a:cs typeface="Times New Roman" panose="02020603050405020304" pitchFamily="18" charset="0"/>
              </a:rPr>
              <a:t>Giới</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thiệu</a:t>
            </a:r>
            <a:r>
              <a:rPr lang="en-US" b="1" dirty="0">
                <a:solidFill>
                  <a:schemeClr val="tx1"/>
                </a:solidFill>
                <a:latin typeface="Times New Roman" panose="02020603050405020304" pitchFamily="18" charset="0"/>
                <a:cs typeface="Times New Roman" panose="02020603050405020304" pitchFamily="18" charset="0"/>
              </a:rPr>
              <a:t> </a:t>
            </a:r>
            <a:endParaRPr lang="vi-V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B35F41-5EEC-405A-982F-D045CE1858FA}"/>
              </a:ext>
            </a:extLst>
          </p:cNvPr>
          <p:cNvSpPr>
            <a:spLocks noGrp="1"/>
          </p:cNvSpPr>
          <p:nvPr>
            <p:ph idx="1"/>
          </p:nvPr>
        </p:nvSpPr>
        <p:spPr>
          <a:xfrm>
            <a:off x="4114800" y="2108201"/>
            <a:ext cx="7040880" cy="3760891"/>
          </a:xfrm>
        </p:spPr>
        <p:txBody>
          <a:bodyPr>
            <a:normAutofit/>
          </a:bodyPr>
          <a:lstStyle/>
          <a:p>
            <a:pPr marL="12700" marR="5080">
              <a:lnSpc>
                <a:spcPts val="2550"/>
              </a:lnSpc>
            </a:pPr>
            <a:r>
              <a:rPr lang="en-US" sz="2300" dirty="0">
                <a:solidFill>
                  <a:schemeClr val="tx1"/>
                </a:solidFill>
                <a:latin typeface="Times New Roman" panose="02020603050405020304" pitchFamily="18" charset="0"/>
                <a:cs typeface="Times New Roman" panose="02020603050405020304" pitchFamily="18" charset="0"/>
              </a:rPr>
              <a:t>Artificial Intelligence, deep learning, machine learning — whatever  you’re doing if you don’t understand it — learn it.  Because otherwise you’re going to be a dinosaur within 3 years</a:t>
            </a:r>
            <a:r>
              <a:rPr lang="en-US" sz="2300" dirty="0" smtClean="0">
                <a:solidFill>
                  <a:schemeClr val="tx1"/>
                </a:solidFill>
                <a:latin typeface="Times New Roman" panose="02020603050405020304" pitchFamily="18" charset="0"/>
                <a:cs typeface="Times New Roman" panose="02020603050405020304" pitchFamily="18" charset="0"/>
              </a:rPr>
              <a:t>.</a:t>
            </a:r>
          </a:p>
          <a:p>
            <a:pPr marL="1621260" marR="5080" lvl="8">
              <a:lnSpc>
                <a:spcPts val="2550"/>
              </a:lnSpc>
            </a:pPr>
            <a:r>
              <a:rPr lang="en-US" sz="1800" dirty="0" smtClean="0">
                <a:solidFill>
                  <a:schemeClr val="tx1"/>
                </a:solidFill>
                <a:latin typeface="Times New Roman" panose="02020603050405020304" pitchFamily="18" charset="0"/>
                <a:cs typeface="Times New Roman" panose="02020603050405020304" pitchFamily="18" charset="0"/>
              </a:rPr>
              <a:t>                                                    “ Mark Cuban “</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 name="object 6"/>
          <p:cNvSpPr/>
          <p:nvPr/>
        </p:nvSpPr>
        <p:spPr>
          <a:xfrm>
            <a:off x="1585067" y="2456150"/>
            <a:ext cx="1532496" cy="15324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074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solidFill>
                  <a:schemeClr val="tx1"/>
                </a:solidFill>
                <a:latin typeface="Times New Roman" panose="02020603050405020304" pitchFamily="18" charset="0"/>
                <a:cs typeface="Times New Roman" panose="02020603050405020304" pitchFamily="18" charset="0"/>
              </a:rPr>
              <a:t>Giới</a:t>
            </a:r>
            <a:r>
              <a:rPr lang="en-US" sz="4000" dirty="0" smtClean="0">
                <a:solidFill>
                  <a:schemeClr val="tx1"/>
                </a:solidFill>
                <a:latin typeface="Times New Roman" panose="02020603050405020304" pitchFamily="18" charset="0"/>
                <a:cs typeface="Times New Roman" panose="02020603050405020304" pitchFamily="18" charset="0"/>
              </a:rPr>
              <a:t> </a:t>
            </a:r>
            <a:r>
              <a:rPr lang="en-US" sz="4000" dirty="0" err="1" smtClean="0">
                <a:solidFill>
                  <a:schemeClr val="tx1"/>
                </a:solidFill>
                <a:latin typeface="Times New Roman" panose="02020603050405020304" pitchFamily="18" charset="0"/>
                <a:cs typeface="Times New Roman" panose="02020603050405020304" pitchFamily="18" charset="0"/>
              </a:rPr>
              <a:t>thiệu</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544068" lvl="1" indent="-342900">
              <a:buAutoNum type="arabicPeriod"/>
            </a:pP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Trí</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tuệ</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nhân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tạo</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 AI )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mang</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đến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cho</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máy</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tính</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khả</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năng</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học</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hỏi</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mà</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không</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cần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phải</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lập</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rõ</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rang</a:t>
            </a:r>
          </a:p>
          <a:p>
            <a:pPr marL="544068" lvl="1" indent="-342900">
              <a:buAutoNum type="arabicPeriod"/>
            </a:pP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Machine Learning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là</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cách</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tiếp</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cận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để</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p>
          <a:p>
            <a:pPr marL="201168" lvl="1" indent="0">
              <a:buNone/>
            </a:pPr>
            <a:r>
              <a:rPr lang="en-US" sz="2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Dự</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báo</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thời</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tiết</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p>
          <a:p>
            <a:pPr marL="201168" lvl="1" indent="0">
              <a:buNone/>
            </a:pPr>
            <a:r>
              <a:rPr lang="en-US" sz="2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Phân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loại</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đồ</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vật</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con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vật</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 </a:t>
            </a:r>
          </a:p>
          <a:p>
            <a:pPr marL="201168" lvl="1" indent="0">
              <a:buNone/>
            </a:pPr>
            <a:r>
              <a:rPr lang="en-US" sz="2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Lọc</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thư</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rác</a:t>
            </a:r>
            <a:endParaRPr lang="en-US" sz="2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201168" lvl="1" indent="0">
              <a:buNone/>
            </a:pP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3. Deep learning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là</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một</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lĩnh</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vực</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của</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Machine Learning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liên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quan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đến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các</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thuật</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toán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từ</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cấu</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trúc</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và</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chức</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năng</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của</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não</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gọi</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là</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mạng</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lưới</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thần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kinh</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nhân</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tạo</a:t>
            </a:r>
            <a:r>
              <a:rPr lang="en-US" sz="2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 Artificial neural network ) </a:t>
            </a:r>
          </a:p>
        </p:txBody>
      </p:sp>
    </p:spTree>
    <p:extLst>
      <p:ext uri="{BB962C8B-B14F-4D97-AF65-F5344CB8AC3E}">
        <p14:creationId xmlns:p14="http://schemas.microsoft.com/office/powerpoint/2010/main" val="25187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ircle(in)">
                                      <p:cBhvr>
                                        <p:cTn id="32" dur="2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ircle(in)">
                                      <p:cBhvr>
                                        <p:cTn id="3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38789" y="1498596"/>
            <a:ext cx="1714500" cy="13547"/>
          </a:xfrm>
          <a:custGeom>
            <a:avLst/>
            <a:gdLst/>
            <a:ahLst/>
            <a:cxnLst/>
            <a:rect l="l" t="t" r="r" b="b"/>
            <a:pathLst>
              <a:path w="1285875" h="10159">
                <a:moveTo>
                  <a:pt x="1285797" y="9599"/>
                </a:moveTo>
                <a:lnTo>
                  <a:pt x="0" y="9599"/>
                </a:lnTo>
                <a:lnTo>
                  <a:pt x="0" y="0"/>
                </a:lnTo>
                <a:lnTo>
                  <a:pt x="1285797" y="0"/>
                </a:lnTo>
                <a:lnTo>
                  <a:pt x="1285797" y="9599"/>
                </a:lnTo>
                <a:close/>
              </a:path>
            </a:pathLst>
          </a:custGeom>
          <a:solidFill>
            <a:srgbClr val="003190">
              <a:alpha val="23458"/>
            </a:srgbClr>
          </a:solidFill>
        </p:spPr>
        <p:txBody>
          <a:bodyPr wrap="square" lIns="0" tIns="0" rIns="0" bIns="0" rtlCol="0"/>
          <a:lstStyle/>
          <a:p>
            <a:endParaRPr sz="2400"/>
          </a:p>
        </p:txBody>
      </p:sp>
      <p:sp>
        <p:nvSpPr>
          <p:cNvPr id="3" name="object 3"/>
          <p:cNvSpPr/>
          <p:nvPr/>
        </p:nvSpPr>
        <p:spPr>
          <a:xfrm>
            <a:off x="1" y="224784"/>
            <a:ext cx="12191975" cy="1045497"/>
          </a:xfrm>
          <a:prstGeom prst="rect">
            <a:avLst/>
          </a:prstGeom>
          <a:blipFill>
            <a:blip r:embed="rId2" cstate="print"/>
            <a:stretch>
              <a:fillRect/>
            </a:stretch>
          </a:blipFill>
        </p:spPr>
        <p:txBody>
          <a:bodyPr wrap="square" lIns="0" tIns="0" rIns="0" bIns="0" rtlCol="0"/>
          <a:lstStyle/>
          <a:p>
            <a:endParaRPr sz="2400"/>
          </a:p>
        </p:txBody>
      </p:sp>
      <p:sp>
        <p:nvSpPr>
          <p:cNvPr id="4" name="object 4"/>
          <p:cNvSpPr txBox="1">
            <a:spLocks noGrp="1"/>
          </p:cNvSpPr>
          <p:nvPr>
            <p:ph type="title"/>
          </p:nvPr>
        </p:nvSpPr>
        <p:spPr>
          <a:xfrm>
            <a:off x="5462013" y="305139"/>
            <a:ext cx="1268307" cy="755762"/>
          </a:xfrm>
          <a:prstGeom prst="rect">
            <a:avLst/>
          </a:prstGeom>
        </p:spPr>
        <p:txBody>
          <a:bodyPr vert="horz" wrap="square" lIns="0" tIns="16933" rIns="0" bIns="0" rtlCol="0" anchor="b">
            <a:spAutoFit/>
          </a:bodyPr>
          <a:lstStyle/>
          <a:p>
            <a:pPr marL="16933">
              <a:lnSpc>
                <a:spcPct val="100000"/>
              </a:lnSpc>
              <a:spcBef>
                <a:spcPts val="133"/>
              </a:spcBef>
            </a:pPr>
            <a:r>
              <a:rPr sz="4800" spc="-579" dirty="0"/>
              <a:t>Tools</a:t>
            </a:r>
            <a:endParaRPr sz="4800"/>
          </a:p>
        </p:txBody>
      </p:sp>
      <p:sp>
        <p:nvSpPr>
          <p:cNvPr id="5" name="object 5"/>
          <p:cNvSpPr/>
          <p:nvPr/>
        </p:nvSpPr>
        <p:spPr>
          <a:xfrm>
            <a:off x="2809211" y="877998"/>
            <a:ext cx="6573536" cy="5101989"/>
          </a:xfrm>
          <a:prstGeom prst="rect">
            <a:avLst/>
          </a:prstGeom>
          <a:blipFill>
            <a:blip r:embed="rId3" cstate="print"/>
            <a:stretch>
              <a:fillRect/>
            </a:stretch>
          </a:blipFill>
        </p:spPr>
        <p:txBody>
          <a:bodyPr wrap="square" lIns="0" tIns="0" rIns="0" bIns="0" rtlCol="0"/>
          <a:lstStyle/>
          <a:p>
            <a:endParaRPr sz="2400"/>
          </a:p>
        </p:txBody>
      </p:sp>
      <p:sp>
        <p:nvSpPr>
          <p:cNvPr id="6" name="object 6"/>
          <p:cNvSpPr txBox="1">
            <a:spLocks noGrp="1"/>
          </p:cNvSpPr>
          <p:nvPr>
            <p:ph type="sldNum" sz="quarter" idx="4294967295"/>
          </p:nvPr>
        </p:nvSpPr>
        <p:spPr>
          <a:xfrm>
            <a:off x="0" y="1"/>
            <a:ext cx="0" cy="349669"/>
          </a:xfrm>
          <a:prstGeom prst="rect">
            <a:avLst/>
          </a:prstGeom>
        </p:spPr>
        <p:txBody>
          <a:bodyPr vert="horz" wrap="square" lIns="0" tIns="71967" rIns="0" bIns="0" rtlCol="0">
            <a:spAutoFit/>
          </a:bodyPr>
          <a:lstStyle/>
          <a:p>
            <a:pPr marL="119377">
              <a:spcBef>
                <a:spcPts val="567"/>
              </a:spcBef>
            </a:pPr>
            <a:endParaRPr spc="-213" dirty="0"/>
          </a:p>
        </p:txBody>
      </p:sp>
    </p:spTree>
    <p:extLst>
      <p:ext uri="{BB962C8B-B14F-4D97-AF65-F5344CB8AC3E}">
        <p14:creationId xmlns:p14="http://schemas.microsoft.com/office/powerpoint/2010/main" val="3010034565"/>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643863B-8057-498F-98FD-DB8F813C746B}"/>
              </a:ext>
            </a:extLst>
          </p:cNvPr>
          <p:cNvSpPr txBox="1">
            <a:spLocks/>
          </p:cNvSpPr>
          <p:nvPr/>
        </p:nvSpPr>
        <p:spPr bwMode="auto">
          <a:xfrm>
            <a:off x="1451580" y="804519"/>
            <a:ext cx="4325112" cy="10492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2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1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14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14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1300" indent="0">
              <a:lnSpc>
                <a:spcPct val="120000"/>
              </a:lnSpc>
              <a:spcAft>
                <a:spcPts val="600"/>
              </a:spcAft>
              <a:buClr>
                <a:schemeClr val="accent1"/>
              </a:buClr>
              <a:buSzPct val="100000"/>
              <a:buNone/>
            </a:pPr>
            <a:r>
              <a:rPr lang="en-US" sz="4000" dirty="0" err="1" smtClean="0">
                <a:latin typeface="Times New Roman" panose="02020603050405020304" pitchFamily="18" charset="0"/>
                <a:cs typeface="Times New Roman" panose="02020603050405020304" pitchFamily="18" charset="0"/>
              </a:rPr>
              <a:t>TensorFlow</a:t>
            </a:r>
            <a:r>
              <a:rPr lang="en-US" sz="4000" dirty="0" smtClean="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gì</a:t>
            </a:r>
            <a:r>
              <a:rPr lang="en-US" sz="4000" dirty="0">
                <a:latin typeface="Times New Roman" panose="02020603050405020304" pitchFamily="18" charset="0"/>
                <a:cs typeface="Times New Roman" panose="02020603050405020304" pitchFamily="18" charset="0"/>
              </a:rPr>
              <a:t>?</a:t>
            </a:r>
          </a:p>
        </p:txBody>
      </p:sp>
      <p:sp>
        <p:nvSpPr>
          <p:cNvPr id="3" name="Hình chữ nhật 2">
            <a:extLst>
              <a:ext uri="{FF2B5EF4-FFF2-40B4-BE49-F238E27FC236}">
                <a16:creationId xmlns:a16="http://schemas.microsoft.com/office/drawing/2014/main" id="{32303186-0A60-4005-AC7B-A1002CF40FD8}"/>
              </a:ext>
            </a:extLst>
          </p:cNvPr>
          <p:cNvSpPr/>
          <p:nvPr/>
        </p:nvSpPr>
        <p:spPr>
          <a:xfrm>
            <a:off x="1451578" y="2015732"/>
            <a:ext cx="9090147" cy="4074172"/>
          </a:xfrm>
          <a:prstGeom prst="rect">
            <a:avLst/>
          </a:prstGeom>
        </p:spPr>
        <p:txBody>
          <a:bodyPr vert="horz" lIns="91440" tIns="45720" rIns="91440" bIns="45720" rtlCol="0" anchor="t">
            <a:normAutofit/>
          </a:bodyPr>
          <a:lstStyle/>
          <a:p>
            <a:pPr marL="114300" indent="-228600">
              <a:lnSpc>
                <a:spcPct val="120000"/>
              </a:lnSpc>
              <a:spcAft>
                <a:spcPts val="600"/>
              </a:spcAft>
              <a:buClr>
                <a:schemeClr val="accent1"/>
              </a:buClr>
              <a:buSzPct val="100000"/>
              <a:buFont typeface="Arial" panose="020B0604020202020204" pitchFamily="34" charset="0"/>
              <a:buChar char="•"/>
            </a:pPr>
            <a:r>
              <a:rPr lang="vi-VN" sz="2500" dirty="0">
                <a:latin typeface="Times New Roman" panose="02020603050405020304" pitchFamily="18" charset="0"/>
                <a:cs typeface="Times New Roman" panose="02020603050405020304" pitchFamily="18" charset="0"/>
              </a:rPr>
              <a:t>TensorFlow là một thư viện mã nguồn mở cho Deep Learning và Machine learning</a:t>
            </a:r>
          </a:p>
          <a:p>
            <a:pPr marL="114300" indent="-228600">
              <a:lnSpc>
                <a:spcPct val="120000"/>
              </a:lnSpc>
              <a:spcAft>
                <a:spcPts val="600"/>
              </a:spcAft>
              <a:buClr>
                <a:schemeClr val="accent1"/>
              </a:buClr>
              <a:buSzPct val="100000"/>
              <a:buFont typeface="Arial" panose="020B0604020202020204" pitchFamily="34" charset="0"/>
              <a:buChar char="•"/>
            </a:pPr>
            <a:endParaRPr lang="vi-VN" sz="2500" dirty="0">
              <a:latin typeface="Times New Roman" panose="02020603050405020304" pitchFamily="18" charset="0"/>
              <a:cs typeface="Times New Roman" panose="02020603050405020304" pitchFamily="18" charset="0"/>
            </a:endParaRPr>
          </a:p>
          <a:p>
            <a:pPr marL="114300" indent="-228600">
              <a:lnSpc>
                <a:spcPct val="120000"/>
              </a:lnSpc>
              <a:spcAft>
                <a:spcPts val="600"/>
              </a:spcAft>
              <a:buClr>
                <a:schemeClr val="accent1"/>
              </a:buClr>
              <a:buSzPct val="100000"/>
              <a:buFont typeface="Arial" panose="020B0604020202020204" pitchFamily="34" charset="0"/>
              <a:buChar char="•"/>
            </a:pPr>
            <a:r>
              <a:rPr lang="vi-VN" sz="2500" dirty="0">
                <a:latin typeface="Times New Roman" panose="02020603050405020304" pitchFamily="18" charset="0"/>
                <a:cs typeface="Times New Roman" panose="02020603050405020304" pitchFamily="18" charset="0"/>
              </a:rPr>
              <a:t>Được phát triển bởi nhóm Google Brain và phát hành vào tháng 11 năm 2015</a:t>
            </a:r>
          </a:p>
          <a:p>
            <a:pPr marL="114300" indent="-228600">
              <a:lnSpc>
                <a:spcPct val="120000"/>
              </a:lnSpc>
              <a:spcAft>
                <a:spcPts val="600"/>
              </a:spcAft>
              <a:buClr>
                <a:schemeClr val="accent1"/>
              </a:buClr>
              <a:buSzPct val="100000"/>
              <a:buFont typeface="Arial" panose="020B0604020202020204" pitchFamily="34" charset="0"/>
              <a:buChar char="•"/>
            </a:pPr>
            <a:endParaRPr lang="vi-VN" sz="2500" dirty="0">
              <a:latin typeface="Times New Roman" panose="02020603050405020304" pitchFamily="18" charset="0"/>
              <a:cs typeface="Times New Roman" panose="02020603050405020304" pitchFamily="18" charset="0"/>
            </a:endParaRPr>
          </a:p>
          <a:p>
            <a:pPr marL="114300" indent="-228600">
              <a:lnSpc>
                <a:spcPct val="120000"/>
              </a:lnSpc>
              <a:spcAft>
                <a:spcPts val="600"/>
              </a:spcAft>
              <a:buClr>
                <a:schemeClr val="accent1"/>
              </a:buClr>
              <a:buSzPct val="100000"/>
              <a:buFont typeface="Arial" panose="020B0604020202020204" pitchFamily="34" charset="0"/>
              <a:buChar char="•"/>
            </a:pPr>
            <a:r>
              <a:rPr lang="vi-VN" sz="2500" dirty="0">
                <a:latin typeface="Times New Roman" panose="02020603050405020304" pitchFamily="18" charset="0"/>
                <a:cs typeface="Times New Roman" panose="02020603050405020304" pitchFamily="18" charset="0"/>
              </a:rPr>
              <a:t>TensorFlow chủ yếu được sử dụng cho: Phân loại, nhận thức, hiểu biết, khám phá, dự đoán và sáng tạo</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1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083C5CCE-7CAB-43D5-BA54-58DA703B2633}"/>
              </a:ext>
            </a:extLst>
          </p:cNvPr>
          <p:cNvSpPr/>
          <p:nvPr/>
        </p:nvSpPr>
        <p:spPr>
          <a:xfrm>
            <a:off x="792225" y="920929"/>
            <a:ext cx="3221080" cy="429768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en-US" sz="3200" b="1" cap="all" dirty="0" err="1" smtClean="0">
                <a:latin typeface="Times New Roman" panose="02020603050405020304" pitchFamily="18" charset="0"/>
                <a:ea typeface="+mj-ea"/>
                <a:cs typeface="Times New Roman" panose="02020603050405020304" pitchFamily="18" charset="0"/>
              </a:rPr>
              <a:t>Lợi</a:t>
            </a:r>
            <a:r>
              <a:rPr lang="en-US" altLang="en-US" sz="3200" b="1" cap="all" dirty="0" smtClean="0">
                <a:latin typeface="Times New Roman" panose="02020603050405020304" pitchFamily="18" charset="0"/>
                <a:ea typeface="+mj-ea"/>
                <a:cs typeface="Times New Roman" panose="02020603050405020304" pitchFamily="18" charset="0"/>
              </a:rPr>
              <a:t> </a:t>
            </a:r>
            <a:r>
              <a:rPr lang="en-US" altLang="en-US" sz="3200" b="1" cap="all" dirty="0" err="1" smtClean="0">
                <a:latin typeface="Times New Roman" panose="02020603050405020304" pitchFamily="18" charset="0"/>
                <a:ea typeface="+mj-ea"/>
                <a:cs typeface="Times New Roman" panose="02020603050405020304" pitchFamily="18" charset="0"/>
              </a:rPr>
              <a:t>ích</a:t>
            </a:r>
            <a:r>
              <a:rPr lang="en-US" altLang="en-US" sz="3200" b="1" cap="all" dirty="0" smtClean="0">
                <a:latin typeface="Times New Roman" panose="02020603050405020304" pitchFamily="18" charset="0"/>
                <a:ea typeface="+mj-ea"/>
                <a:cs typeface="Times New Roman" panose="02020603050405020304" pitchFamily="18" charset="0"/>
              </a:rPr>
              <a:t> </a:t>
            </a:r>
            <a:r>
              <a:rPr lang="en-US" altLang="en-US" sz="3200" b="1" cap="all" dirty="0" err="1" smtClean="0">
                <a:latin typeface="Times New Roman" panose="02020603050405020304" pitchFamily="18" charset="0"/>
                <a:ea typeface="+mj-ea"/>
                <a:cs typeface="Times New Roman" panose="02020603050405020304" pitchFamily="18" charset="0"/>
              </a:rPr>
              <a:t>của</a:t>
            </a:r>
            <a:r>
              <a:rPr lang="en-US" altLang="en-US" sz="3200" b="1" cap="all" dirty="0" smtClean="0">
                <a:latin typeface="Times New Roman" panose="02020603050405020304" pitchFamily="18" charset="0"/>
                <a:ea typeface="+mj-ea"/>
                <a:cs typeface="Times New Roman" panose="02020603050405020304" pitchFamily="18" charset="0"/>
              </a:rPr>
              <a:t> </a:t>
            </a:r>
            <a:r>
              <a:rPr lang="en-US" altLang="en-US" sz="3200" b="1" cap="all" dirty="0" err="1" smtClean="0">
                <a:latin typeface="Times New Roman" panose="02020603050405020304" pitchFamily="18" charset="0"/>
                <a:ea typeface="+mj-ea"/>
                <a:cs typeface="Times New Roman" panose="02020603050405020304" pitchFamily="18" charset="0"/>
              </a:rPr>
              <a:t>việc</a:t>
            </a:r>
            <a:r>
              <a:rPr lang="en-US" altLang="en-US" sz="3200" b="1" cap="all" dirty="0" smtClean="0">
                <a:latin typeface="Times New Roman" panose="02020603050405020304" pitchFamily="18" charset="0"/>
                <a:ea typeface="+mj-ea"/>
                <a:cs typeface="Times New Roman" panose="02020603050405020304" pitchFamily="18" charset="0"/>
              </a:rPr>
              <a:t> </a:t>
            </a:r>
            <a:r>
              <a:rPr lang="en-US" altLang="en-US" sz="3200" b="1" cap="all" dirty="0" err="1" smtClean="0">
                <a:latin typeface="Times New Roman" panose="02020603050405020304" pitchFamily="18" charset="0"/>
                <a:ea typeface="+mj-ea"/>
                <a:cs typeface="Times New Roman" panose="02020603050405020304" pitchFamily="18" charset="0"/>
              </a:rPr>
              <a:t>sử</a:t>
            </a:r>
            <a:r>
              <a:rPr lang="en-US" altLang="en-US" sz="3200" b="1" cap="all" dirty="0" smtClean="0">
                <a:latin typeface="Times New Roman" panose="02020603050405020304" pitchFamily="18" charset="0"/>
                <a:ea typeface="+mj-ea"/>
                <a:cs typeface="Times New Roman" panose="02020603050405020304" pitchFamily="18" charset="0"/>
              </a:rPr>
              <a:t> </a:t>
            </a:r>
            <a:r>
              <a:rPr lang="en-US" altLang="en-US" sz="3200" b="1" cap="all" dirty="0" err="1" smtClean="0">
                <a:latin typeface="Times New Roman" panose="02020603050405020304" pitchFamily="18" charset="0"/>
                <a:ea typeface="+mj-ea"/>
                <a:cs typeface="Times New Roman" panose="02020603050405020304" pitchFamily="18" charset="0"/>
              </a:rPr>
              <a:t>dụng</a:t>
            </a:r>
            <a:r>
              <a:rPr lang="en-US" altLang="en-US" sz="3200" b="1" cap="all" dirty="0" smtClean="0">
                <a:latin typeface="Times New Roman" panose="02020603050405020304" pitchFamily="18" charset="0"/>
                <a:ea typeface="+mj-ea"/>
                <a:cs typeface="Times New Roman" panose="02020603050405020304" pitchFamily="18" charset="0"/>
              </a:rPr>
              <a:t> </a:t>
            </a:r>
            <a:r>
              <a:rPr lang="en-US" altLang="en-US" sz="3200" b="1" cap="all" dirty="0" err="1" smtClean="0">
                <a:latin typeface="Times New Roman" panose="02020603050405020304" pitchFamily="18" charset="0"/>
                <a:ea typeface="+mj-ea"/>
                <a:cs typeface="Times New Roman" panose="02020603050405020304" pitchFamily="18" charset="0"/>
              </a:rPr>
              <a:t>tensorflow</a:t>
            </a:r>
            <a:endParaRPr lang="en-US" altLang="en-US" sz="3200" b="1" i="0" kern="1200" cap="all" dirty="0">
              <a:solidFill>
                <a:schemeClr val="tx1"/>
              </a:solidFill>
              <a:effectLst/>
              <a:latin typeface="Times New Roman" panose="02020603050405020304" pitchFamily="18" charset="0"/>
              <a:ea typeface="+mj-ea"/>
              <a:cs typeface="Times New Roman" panose="02020603050405020304" pitchFamily="18" charset="0"/>
            </a:endParaRPr>
          </a:p>
        </p:txBody>
      </p:sp>
      <p:sp>
        <p:nvSpPr>
          <p:cNvPr id="3" name="Hình chữ nhật 2">
            <a:extLst>
              <a:ext uri="{FF2B5EF4-FFF2-40B4-BE49-F238E27FC236}">
                <a16:creationId xmlns:a16="http://schemas.microsoft.com/office/drawing/2014/main" id="{E5534984-1FE2-44E3-B1DE-CEDE14F886DF}"/>
              </a:ext>
            </a:extLst>
          </p:cNvPr>
          <p:cNvSpPr/>
          <p:nvPr/>
        </p:nvSpPr>
        <p:spPr>
          <a:xfrm>
            <a:off x="5186108" y="920929"/>
            <a:ext cx="6130003" cy="4697591"/>
          </a:xfrm>
          <a:prstGeom prst="rect">
            <a:avLst/>
          </a:prstGeom>
        </p:spPr>
        <p:txBody>
          <a:bodyPr vert="horz" lIns="91440" tIns="45720" rIns="91440" bIns="45720" rtlCol="0" anchor="ctr">
            <a:noAutofit/>
          </a:bodyPr>
          <a:lstStyle/>
          <a:p>
            <a:pPr marL="571500" lvl="1" indent="-342900">
              <a:lnSpc>
                <a:spcPct val="120000"/>
              </a:lnSpc>
              <a:spcAft>
                <a:spcPts val="600"/>
              </a:spcAft>
              <a:buClr>
                <a:schemeClr val="accent1"/>
              </a:buClr>
              <a:buSzPct val="1000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H</a:t>
            </a:r>
            <a:r>
              <a:rPr lang="vi-VN" sz="2500" dirty="0" smtClean="0">
                <a:latin typeface="Times New Roman" panose="02020603050405020304" pitchFamily="18" charset="0"/>
                <a:cs typeface="Times New Roman" panose="02020603050405020304" pitchFamily="18" charset="0"/>
              </a:rPr>
              <a:t>ệ </a:t>
            </a:r>
            <a:r>
              <a:rPr lang="vi-VN" sz="2500" dirty="0">
                <a:latin typeface="Times New Roman" panose="02020603050405020304" pitchFamily="18" charset="0"/>
                <a:cs typeface="Times New Roman" panose="02020603050405020304" pitchFamily="18" charset="0"/>
              </a:rPr>
              <a:t>thống dễ dàng xác định các hoạt động có thể thực hiện song songThực </a:t>
            </a:r>
            <a:r>
              <a:rPr lang="vi-VN" sz="2500" dirty="0" smtClean="0">
                <a:latin typeface="Times New Roman" panose="02020603050405020304" pitchFamily="18" charset="0"/>
                <a:cs typeface="Times New Roman" panose="02020603050405020304" pitchFamily="18" charset="0"/>
              </a:rPr>
              <a:t>thi phân tán (có thể cho TensorFlow phân vùng chương trình của bạn trên nhiều thiết bị CPU, GPU và TPU)</a:t>
            </a:r>
          </a:p>
          <a:p>
            <a:pPr marL="571500" lvl="1" indent="-342900">
              <a:lnSpc>
                <a:spcPct val="120000"/>
              </a:lnSpc>
              <a:spcAft>
                <a:spcPts val="600"/>
              </a:spcAft>
              <a:buClr>
                <a:schemeClr val="accent1"/>
              </a:buClr>
              <a:buSzPct val="100000"/>
              <a:buFont typeface="Wingdings" panose="05000000000000000000" pitchFamily="2" charset="2"/>
              <a:buChar char="§"/>
            </a:pPr>
            <a:r>
              <a:rPr lang="vi-VN" sz="2500" dirty="0" smtClean="0">
                <a:latin typeface="Times New Roman" panose="02020603050405020304" pitchFamily="18" charset="0"/>
                <a:cs typeface="Times New Roman" panose="02020603050405020304" pitchFamily="18" charset="0"/>
              </a:rPr>
              <a:t>Biên </a:t>
            </a:r>
            <a:r>
              <a:rPr lang="vi-VN" sz="2500" dirty="0">
                <a:latin typeface="Times New Roman" panose="02020603050405020304" pitchFamily="18" charset="0"/>
                <a:cs typeface="Times New Roman" panose="02020603050405020304" pitchFamily="18" charset="0"/>
              </a:rPr>
              <a:t>dịch (tạo mã nhanh hơn</a:t>
            </a:r>
            <a:r>
              <a:rPr lang="vi-VN" sz="2500" dirty="0" smtClean="0">
                <a:latin typeface="Times New Roman" panose="02020603050405020304" pitchFamily="18" charset="0"/>
                <a:cs typeface="Times New Roman" panose="02020603050405020304" pitchFamily="18" charset="0"/>
              </a:rPr>
              <a:t>)</a:t>
            </a:r>
            <a:endParaRPr lang="vi-VN" sz="2500" dirty="0">
              <a:latin typeface="Times New Roman" panose="02020603050405020304" pitchFamily="18" charset="0"/>
              <a:cs typeface="Times New Roman" panose="02020603050405020304" pitchFamily="18" charset="0"/>
            </a:endParaRPr>
          </a:p>
          <a:p>
            <a:pPr marL="571500" lvl="1" indent="-342900">
              <a:lnSpc>
                <a:spcPct val="120000"/>
              </a:lnSpc>
              <a:spcAft>
                <a:spcPts val="600"/>
              </a:spcAft>
              <a:buClr>
                <a:schemeClr val="accent1"/>
              </a:buClr>
              <a:buSzPct val="100000"/>
              <a:buFont typeface="Wingdings" panose="05000000000000000000" pitchFamily="2" charset="2"/>
              <a:buChar char="§"/>
            </a:pPr>
            <a:r>
              <a:rPr lang="vi-VN" sz="2500" dirty="0">
                <a:latin typeface="Times New Roman" panose="02020603050405020304" pitchFamily="18" charset="0"/>
                <a:cs typeface="Times New Roman" panose="02020603050405020304" pitchFamily="18" charset="0"/>
              </a:rPr>
              <a:t>Tính di động (Bạn có thể xây dựng biểu đồ luồng dữ liệu trong Python, lưu trữ nó trong Mô hình đã lưu và khôi phục nó trong chương trình C </a:t>
            </a:r>
            <a:r>
              <a:rPr lang="vi-VN" sz="2500" dirty="0" smtClean="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520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1F589B-51F8-46BE-9A71-863FFB571247}"/>
              </a:ext>
            </a:extLst>
          </p:cNvPr>
          <p:cNvSpPr>
            <a:spLocks noGrp="1"/>
          </p:cNvSpPr>
          <p:nvPr>
            <p:ph type="title"/>
          </p:nvPr>
        </p:nvSpPr>
        <p:spPr>
          <a:xfrm>
            <a:off x="2590800" y="785949"/>
            <a:ext cx="9601200" cy="685800"/>
          </a:xfrm>
        </p:spPr>
        <p:txBody>
          <a:bodyPr anchor="ctr">
            <a:normAutofit fontScale="90000"/>
          </a:bodyPr>
          <a:lstStyle/>
          <a:p>
            <a:r>
              <a:rPr lang="en-US" b="1" dirty="0" err="1" smtClean="0">
                <a:solidFill>
                  <a:schemeClr val="tx1"/>
                </a:solidFill>
                <a:latin typeface="Times New Roman" panose="02020603050405020304" pitchFamily="18" charset="0"/>
                <a:cs typeface="Times New Roman" panose="02020603050405020304" pitchFamily="18" charset="0"/>
              </a:rPr>
              <a:t>Tại</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sao</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lại</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là</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TensorFlow</a:t>
            </a:r>
            <a:r>
              <a:rPr lang="en-US" b="1" dirty="0" smtClean="0">
                <a:solidFill>
                  <a:schemeClr val="tx1"/>
                </a:solidFill>
                <a:latin typeface="Times New Roman" panose="02020603050405020304" pitchFamily="18" charset="0"/>
                <a:cs typeface="Times New Roman" panose="02020603050405020304" pitchFamily="18" charset="0"/>
              </a:rPr>
              <a:t> ?</a:t>
            </a:r>
            <a:endParaRPr lang="vi-V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r"/>
            <a:fld id="{81FEFA0A-2F20-4B60-98C6-5FFDA469AA1C}" type="slidenum">
              <a:rPr lang="vi-VN" smtClean="0">
                <a:solidFill>
                  <a:schemeClr val="tx1"/>
                </a:solidFill>
                <a:latin typeface="Times New Roman" panose="02020603050405020304" pitchFamily="18" charset="0"/>
                <a:cs typeface="Times New Roman" panose="02020603050405020304" pitchFamily="18" charset="0"/>
              </a:rPr>
              <a:pPr algn="r"/>
              <a:t>9</a:t>
            </a:fld>
            <a:endParaRPr lang="vi-VN" dirty="0">
              <a:solidFill>
                <a:schemeClr val="tx1"/>
              </a:solidFill>
              <a:latin typeface="Times New Roman" panose="02020603050405020304" pitchFamily="18" charset="0"/>
              <a:cs typeface="Times New Roman" panose="02020603050405020304" pitchFamily="18" charset="0"/>
            </a:endParaRPr>
          </a:p>
        </p:txBody>
      </p:sp>
      <p:sp>
        <p:nvSpPr>
          <p:cNvPr id="8" name="object 5"/>
          <p:cNvSpPr/>
          <p:nvPr/>
        </p:nvSpPr>
        <p:spPr>
          <a:xfrm>
            <a:off x="2735285" y="2374747"/>
            <a:ext cx="6037512" cy="3169093"/>
          </a:xfrm>
          <a:prstGeom prst="rect">
            <a:avLst/>
          </a:prstGeom>
          <a:blipFill>
            <a:blip r:embed="rId2" cstate="print"/>
            <a:stretch>
              <a:fillRect/>
            </a:stretch>
          </a:blipFill>
        </p:spPr>
        <p:txBody>
          <a:bodyPr wrap="square" lIns="0" tIns="0" rIns="0" bIns="0" rtlCol="0"/>
          <a:lstStyle/>
          <a:p>
            <a:r>
              <a:rPr lang="en-US" dirty="0" smtClean="0"/>
              <a:t> </a:t>
            </a:r>
            <a:endParaRPr dirty="0"/>
          </a:p>
        </p:txBody>
      </p:sp>
    </p:spTree>
    <p:extLst>
      <p:ext uri="{BB962C8B-B14F-4D97-AF65-F5344CB8AC3E}">
        <p14:creationId xmlns:p14="http://schemas.microsoft.com/office/powerpoint/2010/main" val="80469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876</Words>
  <Application>Microsoft Office PowerPoint</Application>
  <PresentationFormat>Widescreen</PresentationFormat>
  <Paragraphs>135</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Bookman Old Style</vt:lpstr>
      <vt:lpstr>Calibri</vt:lpstr>
      <vt:lpstr>Courier New</vt:lpstr>
      <vt:lpstr>DejaVu Sans</vt:lpstr>
      <vt:lpstr>Franklin Gothic Book</vt:lpstr>
      <vt:lpstr>Tahoma</vt:lpstr>
      <vt:lpstr>Times New Roman</vt:lpstr>
      <vt:lpstr>Verdana</vt:lpstr>
      <vt:lpstr>Wingdings</vt:lpstr>
      <vt:lpstr>1_RetrospectVTI</vt:lpstr>
      <vt:lpstr>Trí tuệ nhân tạo Tìm hiểu về TensorFlow CS106.K21</vt:lpstr>
      <vt:lpstr>Nội dung</vt:lpstr>
      <vt:lpstr>Câu hỏi : </vt:lpstr>
      <vt:lpstr>Giới thiệu </vt:lpstr>
      <vt:lpstr>Giới thiệu</vt:lpstr>
      <vt:lpstr>Tools</vt:lpstr>
      <vt:lpstr>PowerPoint Presentation</vt:lpstr>
      <vt:lpstr>PowerPoint Presentation</vt:lpstr>
      <vt:lpstr>Tại sao lại là TensorFlow ?</vt:lpstr>
      <vt:lpstr>Tại sao lại là TensorFlow? </vt:lpstr>
      <vt:lpstr>Tại sao lại là TensorFlow? </vt:lpstr>
      <vt:lpstr>Tại sao lại là TensorFlow? </vt:lpstr>
      <vt:lpstr>Tại sao lại là TensorFlow? </vt:lpstr>
      <vt:lpstr>Tại sao lại là TensorFlow? </vt:lpstr>
      <vt:lpstr>Tại sao lại là TensorFlow? </vt:lpstr>
      <vt:lpstr>Tại sao lại là TensorFlow? </vt:lpstr>
      <vt:lpstr>Các dự án tuyệt vời với TensorFlow</vt:lpstr>
      <vt:lpstr>Các dự án tuyệt vời với TensorFlow</vt:lpstr>
      <vt:lpstr>Các dự án tuyệt vời với TensorFlow</vt:lpstr>
      <vt:lpstr>Các dự án tuyệt vời với TensorFlow</vt:lpstr>
      <vt:lpstr>Các dự án tuyệt vời với TensorFlow</vt:lpstr>
      <vt:lpstr>Demo ứng dụng</vt:lpstr>
      <vt:lpstr>Demo ứng dụng</vt:lpstr>
      <vt:lpstr>Mô hình VGG16</vt:lpstr>
      <vt:lpstr>Đánh giá mô hình</vt:lpstr>
      <vt:lpstr>Đánh giá mô hình</vt:lpstr>
      <vt:lpstr>Kết luận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2020-06-04T07:28:58Z</dcterms:created>
  <dcterms:modified xsi:type="dcterms:W3CDTF">2020-07-02T16:37:18Z</dcterms:modified>
</cp:coreProperties>
</file>